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30" r:id="rId2"/>
    <p:sldId id="332" r:id="rId3"/>
    <p:sldId id="333" r:id="rId4"/>
    <p:sldId id="337" r:id="rId5"/>
    <p:sldId id="338" r:id="rId6"/>
    <p:sldId id="365" r:id="rId7"/>
    <p:sldId id="366" r:id="rId8"/>
    <p:sldId id="331" r:id="rId9"/>
    <p:sldId id="335" r:id="rId10"/>
    <p:sldId id="334" r:id="rId11"/>
    <p:sldId id="336" r:id="rId12"/>
    <p:sldId id="340" r:id="rId13"/>
    <p:sldId id="339" r:id="rId14"/>
    <p:sldId id="341" r:id="rId15"/>
    <p:sldId id="342" r:id="rId16"/>
    <p:sldId id="343" r:id="rId17"/>
    <p:sldId id="367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5" r:id="rId29"/>
    <p:sldId id="356" r:id="rId30"/>
    <p:sldId id="357" r:id="rId31"/>
    <p:sldId id="358" r:id="rId32"/>
    <p:sldId id="359" r:id="rId33"/>
    <p:sldId id="354" r:id="rId34"/>
    <p:sldId id="360" r:id="rId35"/>
    <p:sldId id="362" r:id="rId36"/>
    <p:sldId id="361" r:id="rId37"/>
    <p:sldId id="363" r:id="rId38"/>
    <p:sldId id="364" r:id="rId39"/>
    <p:sldId id="36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6" autoAdjust="0"/>
    <p:restoredTop sz="43934" autoAdjust="0"/>
  </p:normalViewPr>
  <p:slideViewPr>
    <p:cSldViewPr>
      <p:cViewPr varScale="1">
        <p:scale>
          <a:sx n="92" d="100"/>
          <a:sy n="92" d="100"/>
        </p:scale>
        <p:origin x="6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79055E6-CB3D-4241-847A-53B3C86813DD}" type="datetimeFigureOut">
              <a:rPr lang="en-US" smtClean="0"/>
              <a:pPr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91E8A2-0BC8-404E-9BE7-5345ECAE2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EqtVrWhnY" TargetMode="External"/><Relationship Id="rId2" Type="http://schemas.openxmlformats.org/officeDocument/2006/relationships/hyperlink" Target="https://www.youtube.com/watch?v=ZucjiKb6I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XrMzS8e2B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NTuGmw0S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Ksu4kIBEA" TargetMode="External"/><Relationship Id="rId2" Type="http://schemas.openxmlformats.org/officeDocument/2006/relationships/hyperlink" Target="https://www.youtube.com/watch?v=Zsf4NXcE4Q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jRn4WpoNAyo" TargetMode="External"/><Relationship Id="rId4" Type="http://schemas.openxmlformats.org/officeDocument/2006/relationships/hyperlink" Target="https://www.youtube.com/watch?v=DlkjMnWNji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2M_ZKXM_c" TargetMode="External"/><Relationship Id="rId2" Type="http://schemas.openxmlformats.org/officeDocument/2006/relationships/hyperlink" Target="https://www.youtube.com/watch?v=FhfnqboacV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bNtlLfYy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8077200" cy="31242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Chapter 12: </a:t>
            </a:r>
            <a:br>
              <a:rPr lang="en-CA" dirty="0" smtClean="0"/>
            </a:br>
            <a:r>
              <a:rPr lang="en-C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</a:t>
            </a:r>
            <a: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 Exploration to learn about stars, nebulae, and galaxies outside our solar system</a:t>
            </a:r>
            <a:br>
              <a:rPr lang="en-C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6268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Oscillating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There is another theory that states that the expansion of the universe will stop and even reverse; all matter will meet again in a ‘Big Crunch.’</a:t>
            </a:r>
          </a:p>
          <a:p>
            <a:r>
              <a:rPr lang="en-CA" b="1" dirty="0" smtClean="0"/>
              <a:t>The Oscillating Theory </a:t>
            </a:r>
            <a:r>
              <a:rPr lang="en-CA" dirty="0" smtClean="0"/>
              <a:t>states that the universe will go through a series of Big Bangs and Big Crunches in an ongoing cycle.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1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8650" y="2590800"/>
            <a:ext cx="42481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Origin of Our Solar System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Nebulae:</a:t>
            </a:r>
          </a:p>
          <a:p>
            <a:pPr lvl="1"/>
            <a:r>
              <a:rPr lang="en-CA" dirty="0" smtClean="0"/>
              <a:t>Clouds of hydrogen gas and dust between stars and galaxies.</a:t>
            </a:r>
          </a:p>
          <a:p>
            <a:pPr lvl="1"/>
            <a:r>
              <a:rPr lang="en-CA" dirty="0" smtClean="0"/>
              <a:t>When the materials in </a:t>
            </a:r>
          </a:p>
          <a:p>
            <a:pPr lvl="1">
              <a:buNone/>
            </a:pPr>
            <a:r>
              <a:rPr lang="en-CA" dirty="0" smtClean="0"/>
              <a:t>these clouds are pulled </a:t>
            </a:r>
          </a:p>
          <a:p>
            <a:pPr lvl="1">
              <a:buNone/>
            </a:pPr>
            <a:r>
              <a:rPr lang="en-CA" dirty="0" smtClean="0"/>
              <a:t>together, stars form.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51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Nebulae, cont’d</a:t>
            </a:r>
          </a:p>
          <a:p>
            <a:pPr lvl="1">
              <a:buNone/>
            </a:pPr>
            <a:r>
              <a:rPr lang="en-CA" dirty="0" smtClean="0"/>
              <a:t>Nebular hypothesis:</a:t>
            </a:r>
          </a:p>
          <a:p>
            <a:pPr lvl="1"/>
            <a:r>
              <a:rPr lang="en-CA" dirty="0" smtClean="0"/>
              <a:t>It is believed that our sun and planets formed when a large nebula condensed and collected together by gravity.</a:t>
            </a:r>
          </a:p>
          <a:p>
            <a:pPr lvl="1"/>
            <a:r>
              <a:rPr lang="en-CA" dirty="0" smtClean="0"/>
              <a:t>It is possible that a nearby exploding star created a shock wave  which caused the nebula to start condensing. </a:t>
            </a:r>
          </a:p>
          <a:p>
            <a:pPr lvl="1"/>
            <a:endParaRPr lang="en-CA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Origin of Our Solar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Stellar Collision Theory</a:t>
            </a:r>
          </a:p>
          <a:p>
            <a:pPr lvl="1"/>
            <a:r>
              <a:rPr lang="en-US" dirty="0" smtClean="0"/>
              <a:t>Our Sun and the planets were spun off from collisions between stars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www.youtube.com/watch?v=ZucjiKb6IRI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www.youtube.com/watch?v=ghEqtVrWhnY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www.youtube.com/watch?v=KXrMzS8e2BY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12.2 Galaxies and Stars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CA" b="1" dirty="0" smtClean="0"/>
              <a:t>Spiral Galaxy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Has many long arms spiraling out from a centre point; looks like a pinwheel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Central </a:t>
            </a:r>
            <a:r>
              <a:rPr lang="en-CA" dirty="0"/>
              <a:t>b</a:t>
            </a:r>
            <a:r>
              <a:rPr lang="en-CA" dirty="0" smtClean="0"/>
              <a:t>ulge is made of stars made long ago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Arms are made of dust, gas and newly forming stars.</a:t>
            </a:r>
          </a:p>
        </p:txBody>
      </p:sp>
    </p:spTree>
    <p:extLst>
      <p:ext uri="{BB962C8B-B14F-4D97-AF65-F5344CB8AC3E}">
        <p14:creationId xmlns:p14="http://schemas.microsoft.com/office/powerpoint/2010/main" val="423641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Galaxies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Elliptical Galaxy</a:t>
            </a:r>
          </a:p>
          <a:p>
            <a:pPr lvl="1"/>
            <a:r>
              <a:rPr lang="en-CA" dirty="0" smtClean="0"/>
              <a:t>Ranges from a perfect sphere to a stretched-out ellipse.</a:t>
            </a:r>
          </a:p>
          <a:p>
            <a:pPr lvl="1"/>
            <a:r>
              <a:rPr lang="en-CA" dirty="0" smtClean="0"/>
              <a:t>Contain some of the oldest stars</a:t>
            </a:r>
          </a:p>
          <a:p>
            <a:pPr lvl="1"/>
            <a:r>
              <a:rPr lang="en-CA" dirty="0" smtClean="0"/>
              <a:t>Largest galaxies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8658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Galaxies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Irregular Galaxy</a:t>
            </a:r>
          </a:p>
          <a:p>
            <a:pPr lvl="1"/>
            <a:r>
              <a:rPr lang="en-CA" dirty="0" smtClean="0"/>
              <a:t>One that does not have a regular shape such as spiral arms or an obvious central bulge.</a:t>
            </a:r>
          </a:p>
          <a:p>
            <a:pPr lvl="1"/>
            <a:r>
              <a:rPr lang="en-CA" dirty="0" smtClean="0"/>
              <a:t>These galaxies are a mixture of old and new stars.</a:t>
            </a:r>
          </a:p>
          <a:p>
            <a:pPr marL="457200" lvl="1" indent="0">
              <a:buNone/>
            </a:pPr>
            <a:endParaRPr lang="en-CA" dirty="0"/>
          </a:p>
        </p:txBody>
      </p:sp>
      <p:pic>
        <p:nvPicPr>
          <p:cNvPr id="1026" name="Picture 2" descr="C:\Users\rkennedy\Desktop\Irregular Galax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5791200" cy="29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003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52400"/>
            <a:ext cx="8610600" cy="64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096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www.youtube.com/watch?v=bENTuGmw0Sg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22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19050"/>
            <a:ext cx="9134991" cy="668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23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12.1 Explaining the Early Universe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u="sng" dirty="0" smtClean="0"/>
              <a:t>Edwin Hubble</a:t>
            </a:r>
          </a:p>
          <a:p>
            <a:r>
              <a:rPr lang="en-CA" dirty="0" smtClean="0"/>
              <a:t>Discovered galaxies other than the milky way.</a:t>
            </a:r>
          </a:p>
          <a:p>
            <a:r>
              <a:rPr lang="en-CA" dirty="0" smtClean="0"/>
              <a:t>Galaxy:</a:t>
            </a:r>
          </a:p>
          <a:p>
            <a:pPr lvl="1"/>
            <a:r>
              <a:rPr lang="en-CA" dirty="0" smtClean="0"/>
              <a:t>A collection of stars, planets, gas, and dust that are held together by gravity.</a:t>
            </a:r>
          </a:p>
          <a:p>
            <a:pPr lvl="1"/>
            <a:r>
              <a:rPr lang="en-CA" dirty="0" smtClean="0"/>
              <a:t>Our sun and planets are in the Milky Way Galaxy.</a:t>
            </a:r>
            <a:endParaRPr lang="en-CA" dirty="0"/>
          </a:p>
          <a:p>
            <a:r>
              <a:rPr lang="en-CA" dirty="0" smtClean="0"/>
              <a:t>He noticed that all the galaxies were moving away from each other.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013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Birth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Star</a:t>
            </a:r>
          </a:p>
          <a:p>
            <a:pPr lvl="1"/>
            <a:r>
              <a:rPr lang="en-CA" dirty="0" smtClean="0"/>
              <a:t>An object in space made up of hot gases with a core that acts as a thermonuclear reactor.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“There are more stars in the universe than grains of sand on all the beaches of Earth.”</a:t>
            </a:r>
          </a:p>
          <a:p>
            <a:pPr marL="2048256" lvl="8" indent="0">
              <a:buNone/>
            </a:pPr>
            <a:r>
              <a:rPr lang="en-C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-Carl Sagan, American Astronomer</a:t>
            </a:r>
            <a:endParaRPr lang="en-C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9660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Birth of a Star,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star begins to form from the materials in a nebula when gravity starts acting on the chunks of dust and gas, pulling them together.</a:t>
            </a:r>
          </a:p>
          <a:p>
            <a:r>
              <a:rPr lang="en-CA" dirty="0" smtClean="0"/>
              <a:t>As this continues, the mass grows, and materials collapse in on itself and contracts; this results in a </a:t>
            </a:r>
            <a:r>
              <a:rPr lang="en-CA" b="1" i="1" dirty="0" err="1" smtClean="0"/>
              <a:t>protostar</a:t>
            </a:r>
            <a:r>
              <a:rPr lang="en-CA" b="1" i="1" dirty="0" smtClean="0"/>
              <a:t>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4279943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Birth of a Star,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At this stage, the star may stay small or shrink away.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		OR</a:t>
            </a:r>
          </a:p>
          <a:p>
            <a:r>
              <a:rPr lang="en-CA" dirty="0" smtClean="0"/>
              <a:t>If it collects enough mass of dust and gas, the </a:t>
            </a:r>
            <a:r>
              <a:rPr lang="en-CA" dirty="0" err="1" smtClean="0"/>
              <a:t>protostar’s</a:t>
            </a:r>
            <a:r>
              <a:rPr lang="en-CA" dirty="0" smtClean="0"/>
              <a:t> core will eventually reach 10 million </a:t>
            </a:r>
            <a:r>
              <a:rPr lang="en-CA" baseline="30000" dirty="0" err="1" smtClean="0"/>
              <a:t>o</a:t>
            </a:r>
            <a:r>
              <a:rPr lang="en-CA" dirty="0" err="1" smtClean="0"/>
              <a:t>C</a:t>
            </a:r>
            <a:r>
              <a:rPr lang="en-CA" dirty="0" smtClean="0"/>
              <a:t>; at this temperature, hydrogen atoms start to fuse together to make bigger helium atoms.</a:t>
            </a:r>
          </a:p>
          <a:p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3162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Birth of a Star,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When this occurs, the star begins to glow producing energy in the form of electromagnetic waves.</a:t>
            </a:r>
            <a:endParaRPr lang="en-CA" dirty="0"/>
          </a:p>
          <a:p>
            <a:r>
              <a:rPr lang="en-CA" dirty="0" smtClean="0"/>
              <a:t>This is how the Sun heats us.</a:t>
            </a:r>
          </a:p>
          <a:p>
            <a:endParaRPr lang="en-CA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36607"/>
            <a:ext cx="169874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950118"/>
            <a:ext cx="2005013" cy="208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31068"/>
            <a:ext cx="1809750" cy="214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36944" y="4924425"/>
            <a:ext cx="968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203944" y="4924425"/>
            <a:ext cx="9682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44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Mass Star</a:t>
            </a:r>
            <a:r>
              <a:rPr lang="en-CA" dirty="0" smtClean="0"/>
              <a:t>:</a:t>
            </a:r>
          </a:p>
          <a:p>
            <a:pPr lvl="1"/>
            <a:r>
              <a:rPr lang="en-CA" dirty="0" smtClean="0"/>
              <a:t>Small; exist that way for most of life</a:t>
            </a:r>
          </a:p>
          <a:p>
            <a:pPr lvl="1"/>
            <a:r>
              <a:rPr lang="en-CA" dirty="0" smtClean="0"/>
              <a:t>Cool, dim, red dwarfs</a:t>
            </a:r>
          </a:p>
          <a:p>
            <a:pPr lvl="1"/>
            <a:r>
              <a:rPr lang="en-CA" dirty="0" smtClean="0"/>
              <a:t>Burn hydrogen fuel slowly so they may last for up to 100 billion years</a:t>
            </a:r>
          </a:p>
          <a:p>
            <a:pPr lvl="1"/>
            <a:r>
              <a:rPr lang="en-CA" dirty="0" smtClean="0"/>
              <a:t>Eventually change into very hot, small, dim white dwarfs and quietly burn out.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1573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Mass Stars</a:t>
            </a:r>
          </a:p>
          <a:p>
            <a:pPr lvl="1"/>
            <a:r>
              <a:rPr lang="en-CA" dirty="0" smtClean="0"/>
              <a:t>Similar mass to the sun</a:t>
            </a:r>
          </a:p>
          <a:p>
            <a:pPr lvl="1"/>
            <a:r>
              <a:rPr lang="en-CA" dirty="0" smtClean="0"/>
              <a:t>Burn hydrogen fuel much faster; last about 10 billion years.</a:t>
            </a:r>
          </a:p>
          <a:p>
            <a:pPr lvl="1"/>
            <a:r>
              <a:rPr lang="en-CA" dirty="0" smtClean="0"/>
              <a:t>After a long period of stability, these stars expand into red giants.</a:t>
            </a:r>
          </a:p>
          <a:p>
            <a:pPr lvl="1"/>
            <a:r>
              <a:rPr lang="en-CA" dirty="0" smtClean="0"/>
              <a:t>Gradually sheds much of its material into space and collapses in on itself, slowly shrinking into a small, dim white dwarf.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5675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Intermediate Mass Stars, cont’d</a:t>
            </a:r>
          </a:p>
          <a:p>
            <a:pPr lvl="1"/>
            <a:r>
              <a:rPr lang="en-CA" dirty="0" smtClean="0"/>
              <a:t>As it cools even more, it turns into a black dwarf: a dense, dark body made up mostly of carbon and oxygen.</a:t>
            </a:r>
          </a:p>
          <a:p>
            <a:pPr lvl="1"/>
            <a:r>
              <a:rPr lang="en-CA" dirty="0" smtClean="0"/>
              <a:t>Our sun will expand to a 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dirty="0" smtClean="0"/>
              <a:t>    red giant in about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5 billion years.</a:t>
            </a:r>
          </a:p>
          <a:p>
            <a:pPr lvl="1"/>
            <a:endParaRPr lang="en-CA" dirty="0" smtClean="0"/>
          </a:p>
        </p:txBody>
      </p:sp>
      <p:pic>
        <p:nvPicPr>
          <p:cNvPr id="4" name="Picture 2" descr="http://upload.wikimedia.org/wikipedia/commons/thumb/b/b4/The_Sun_by_the_Atmospheric_Imaging_Assembly_of_NASA%27s_Solar_Dynamics_Observatory_-_20100819.jpg/290px-The_Sun_by_the_Atmospheric_Imaging_Assembly_of_NASA%27s_Solar_Dynamics_Observatory_-_20100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52800"/>
            <a:ext cx="3352800" cy="32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421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Mass Stars</a:t>
            </a:r>
          </a:p>
          <a:p>
            <a:pPr lvl="1"/>
            <a:r>
              <a:rPr lang="en-CA" dirty="0" smtClean="0"/>
              <a:t>12 or more times the mass of the sun</a:t>
            </a:r>
          </a:p>
          <a:p>
            <a:pPr lvl="1"/>
            <a:r>
              <a:rPr lang="en-CA" dirty="0" smtClean="0"/>
              <a:t>Consume fuel faster and become red giants</a:t>
            </a:r>
          </a:p>
          <a:p>
            <a:pPr lvl="1"/>
            <a:r>
              <a:rPr lang="en-CA" dirty="0"/>
              <a:t>L</a:t>
            </a:r>
            <a:r>
              <a:rPr lang="en-CA" dirty="0" smtClean="0"/>
              <a:t>ast only 7 billion years – very short for a star</a:t>
            </a:r>
          </a:p>
          <a:p>
            <a:pPr lvl="1"/>
            <a:r>
              <a:rPr lang="en-CA" dirty="0" smtClean="0"/>
              <a:t>Have a violent end:</a:t>
            </a:r>
          </a:p>
          <a:p>
            <a:pPr lvl="2"/>
            <a:r>
              <a:rPr lang="en-CA" dirty="0" smtClean="0"/>
              <a:t>Massive stars that have used all their fuel become </a:t>
            </a:r>
            <a:r>
              <a:rPr lang="en-CA" dirty="0" err="1" smtClean="0"/>
              <a:t>supergiants</a:t>
            </a:r>
            <a:r>
              <a:rPr lang="en-CA" dirty="0" smtClean="0"/>
              <a:t>; they collapse in on themselves causing a dramatic explosion called a </a:t>
            </a:r>
            <a:r>
              <a:rPr lang="en-CA" b="1" i="1" dirty="0" smtClean="0"/>
              <a:t>supernova</a:t>
            </a:r>
            <a:r>
              <a:rPr lang="en-CA" dirty="0" smtClean="0"/>
              <a:t>.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46935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High Mass Stars, cont’d</a:t>
            </a:r>
          </a:p>
          <a:p>
            <a:pPr lvl="1"/>
            <a:r>
              <a:rPr lang="en-CA" dirty="0" smtClean="0"/>
              <a:t>Supernovas play an extremely important role in the universe. When the explosions occurs, heavy elements are dispersed including oxygen, carbon, etc.</a:t>
            </a:r>
          </a:p>
          <a:p>
            <a:pPr lvl="1"/>
            <a:r>
              <a:rPr lang="en-CA" dirty="0" smtClean="0"/>
              <a:t>The carbon that makes up your bones, the oxygen you breathe, and the water you drink all resulted from the death of a star.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7940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Mass Stars, cont’d</a:t>
            </a:r>
          </a:p>
          <a:p>
            <a:pPr lvl="1"/>
            <a:r>
              <a:rPr lang="en-US" dirty="0" smtClean="0"/>
              <a:t>If the star began with a mass about </a:t>
            </a:r>
            <a:r>
              <a:rPr lang="en-US" b="1" dirty="0" smtClean="0"/>
              <a:t>12-15times</a:t>
            </a:r>
            <a:r>
              <a:rPr lang="en-US" dirty="0" smtClean="0"/>
              <a:t> that of the sun, the supernova collapses in onto itself creating a </a:t>
            </a:r>
            <a:r>
              <a:rPr lang="en-US" b="1" dirty="0" smtClean="0"/>
              <a:t>neutron star</a:t>
            </a:r>
            <a:r>
              <a:rPr lang="en-US" dirty="0" smtClean="0"/>
              <a:t>. The neutron star starts out being 1 million </a:t>
            </a:r>
            <a:r>
              <a:rPr lang="en-US" dirty="0" err="1" smtClean="0"/>
              <a:t>kms</a:t>
            </a:r>
            <a:r>
              <a:rPr lang="en-US" dirty="0" smtClean="0"/>
              <a:t> in diameter but then collapses to be only 10 km.</a:t>
            </a:r>
          </a:p>
          <a:p>
            <a:pPr lvl="1"/>
            <a:r>
              <a:rPr lang="en-US" dirty="0" smtClean="0"/>
              <a:t>Neutron stars can get up to 100 000 000</a:t>
            </a:r>
            <a:r>
              <a:rPr lang="en-US" baseline="30000" dirty="0" smtClean="0"/>
              <a:t>o</a:t>
            </a:r>
            <a:r>
              <a:rPr lang="en-US" dirty="0" smtClean="0"/>
              <a:t>C and take trillions of years to cool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12.1 Explaining the Early </a:t>
            </a:r>
            <a:r>
              <a:rPr lang="en-CA" dirty="0" smtClean="0"/>
              <a:t>Universe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CA" dirty="0" smtClean="0"/>
              <a:t>Hubble, cont’d:</a:t>
            </a:r>
          </a:p>
          <a:p>
            <a:r>
              <a:rPr lang="en-CA" dirty="0" smtClean="0"/>
              <a:t>The conclusion he</a:t>
            </a:r>
          </a:p>
          <a:p>
            <a:pPr marL="118872" indent="0">
              <a:buNone/>
            </a:pPr>
            <a:r>
              <a:rPr lang="en-CA" dirty="0"/>
              <a:t> </a:t>
            </a:r>
            <a:r>
              <a:rPr lang="en-CA" dirty="0" smtClean="0"/>
              <a:t>reached was that the </a:t>
            </a:r>
          </a:p>
          <a:p>
            <a:pPr marL="118872" indent="0">
              <a:buNone/>
            </a:pPr>
            <a:r>
              <a:rPr lang="en-CA" dirty="0" smtClean="0"/>
              <a:t>universe is expanding in </a:t>
            </a:r>
          </a:p>
          <a:p>
            <a:pPr marL="118872" indent="0">
              <a:buNone/>
            </a:pPr>
            <a:r>
              <a:rPr lang="en-CA" dirty="0" smtClean="0"/>
              <a:t>all directions!</a:t>
            </a:r>
          </a:p>
          <a:p>
            <a:pPr marL="118872" indent="0"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401449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Holes</a:t>
            </a:r>
          </a:p>
          <a:p>
            <a:pPr lvl="1"/>
            <a:r>
              <a:rPr lang="en-US" dirty="0" smtClean="0"/>
              <a:t>If a star starts at </a:t>
            </a:r>
            <a:r>
              <a:rPr lang="en-US" b="1" dirty="0" smtClean="0"/>
              <a:t>25 or more times</a:t>
            </a:r>
            <a:r>
              <a:rPr lang="en-US" dirty="0" smtClean="0"/>
              <a:t> larger than the sun, it does not become a neutron star, it becomes a black hole instead.</a:t>
            </a:r>
          </a:p>
          <a:p>
            <a:pPr lvl="1"/>
            <a:r>
              <a:rPr lang="en-US" dirty="0" smtClean="0"/>
              <a:t>Because black holes are so dense, they have an extraordinary gravitational pull.</a:t>
            </a:r>
          </a:p>
          <a:p>
            <a:pPr lvl="1"/>
            <a:r>
              <a:rPr lang="en-US" dirty="0" smtClean="0"/>
              <a:t>They are black because they are so dense and light cannot escape the gravitational pull.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Star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Holes</a:t>
            </a:r>
          </a:p>
          <a:p>
            <a:pPr lvl="1"/>
            <a:r>
              <a:rPr lang="en-US" dirty="0" smtClean="0"/>
              <a:t>If we can’t see them, how do we know they exist?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They emit electromagnetic radiation.</a:t>
            </a:r>
          </a:p>
          <a:p>
            <a:pPr lvl="2"/>
            <a:r>
              <a:rPr lang="en-US" dirty="0" smtClean="0"/>
              <a:t>Their gravity effect nearby celestial bodies.</a:t>
            </a:r>
          </a:p>
          <a:p>
            <a:pPr lvl="2"/>
            <a:r>
              <a:rPr lang="en-US" dirty="0" smtClean="0"/>
              <a:t>Computer models have shown how super-dense objects will distort light from distant stars. These simulations match observations from astronomers.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a Star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Quasars</a:t>
            </a:r>
          </a:p>
          <a:p>
            <a:pPr lvl="1"/>
            <a:r>
              <a:rPr lang="en-US" dirty="0" smtClean="0"/>
              <a:t> An area around a </a:t>
            </a:r>
            <a:r>
              <a:rPr lang="en-US" dirty="0" err="1" smtClean="0"/>
              <a:t>supermassive</a:t>
            </a:r>
            <a:r>
              <a:rPr lang="en-US" dirty="0" smtClean="0"/>
              <a:t> black hole that has powerful electromagnetic energy.</a:t>
            </a:r>
          </a:p>
          <a:p>
            <a:pPr lvl="1"/>
            <a:r>
              <a:rPr lang="en-US" dirty="0" smtClean="0"/>
              <a:t>Get their energy from the gravitational energy of matter falling into the black hole</a:t>
            </a:r>
          </a:p>
          <a:p>
            <a:pPr lvl="1"/>
            <a:r>
              <a:rPr lang="en-US" dirty="0" smtClean="0"/>
              <a:t>Brightest objects that we know of.</a:t>
            </a:r>
          </a:p>
          <a:p>
            <a:pPr lvl="1"/>
            <a:r>
              <a:rPr lang="en-US" dirty="0" smtClean="0"/>
              <a:t>Very far away from Earth; light that we see from Quasars is very old.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Evolution of Stars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2575"/>
            <a:ext cx="899160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982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7000"/>
            <a:ext cx="56578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Sizes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stars visible from Earth are much larger than our sun.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12.3 Our Future in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56802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Rewards of Space Exploration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Satisfies our curiosity</a:t>
            </a:r>
          </a:p>
          <a:p>
            <a:r>
              <a:rPr lang="en-CA" dirty="0" smtClean="0"/>
              <a:t>Space technologies also have purposes for life on Earth. Ex. Freeze-dried foods, specialized clothing, etc.</a:t>
            </a:r>
          </a:p>
          <a:p>
            <a:r>
              <a:rPr lang="en-CA" dirty="0" smtClean="0"/>
              <a:t>Loss of bone density in space has lead to treatments of osteoporosis.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4779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Risks of Space Travel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Equipment failure</a:t>
            </a:r>
          </a:p>
          <a:p>
            <a:r>
              <a:rPr lang="en-CA" dirty="0" smtClean="0"/>
              <a:t>Space debris</a:t>
            </a:r>
          </a:p>
          <a:p>
            <a:r>
              <a:rPr lang="en-CA" dirty="0" smtClean="0"/>
              <a:t>Astronauts are exposed </a:t>
            </a:r>
          </a:p>
          <a:p>
            <a:pPr marL="118872" indent="0">
              <a:buNone/>
            </a:pPr>
            <a:r>
              <a:rPr lang="en-CA" dirty="0"/>
              <a:t>	</a:t>
            </a:r>
            <a:r>
              <a:rPr lang="en-CA" dirty="0" smtClean="0"/>
              <a:t>to radiations.</a:t>
            </a:r>
          </a:p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282" y="1447800"/>
            <a:ext cx="386671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452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7255"/>
            <a:ext cx="85887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959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Space Exploration videos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www.youtube.com/watch?v=Zsf4NXcE4Qg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www.youtube.com/watch?v=7PKsu4kIBEA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www.youtube.com/watch?v=DlkjMnWNjic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www.youtube.com/watch?v=jRn4WpoNAyo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5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14" y="2039938"/>
            <a:ext cx="3962213" cy="4096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Shift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CA" dirty="0" smtClean="0"/>
              <a:t>Used by Hubble to determine that </a:t>
            </a:r>
          </a:p>
          <a:p>
            <a:pPr marL="118872" indent="0">
              <a:buNone/>
            </a:pPr>
            <a:r>
              <a:rPr lang="en-CA" dirty="0" smtClean="0"/>
              <a:t>galaxies were moving away from </a:t>
            </a:r>
          </a:p>
          <a:p>
            <a:pPr marL="118872" indent="0">
              <a:buNone/>
            </a:pPr>
            <a:r>
              <a:rPr lang="en-CA" dirty="0" smtClean="0"/>
              <a:t>Earth at a speed that was </a:t>
            </a:r>
          </a:p>
          <a:p>
            <a:pPr marL="118872" indent="0">
              <a:buNone/>
            </a:pPr>
            <a:r>
              <a:rPr lang="en-CA" b="1" dirty="0"/>
              <a:t>p</a:t>
            </a:r>
            <a:r>
              <a:rPr lang="en-CA" b="1" dirty="0" smtClean="0"/>
              <a:t>roportional </a:t>
            </a:r>
            <a:r>
              <a:rPr lang="en-CA" dirty="0" smtClean="0"/>
              <a:t>to their distance.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dirty="0" smtClean="0"/>
              <a:t>Ex. Galaxy 3 is twice as far </a:t>
            </a:r>
          </a:p>
          <a:p>
            <a:pPr>
              <a:buNone/>
            </a:pPr>
            <a:r>
              <a:rPr lang="en-CA" dirty="0" smtClean="0"/>
              <a:t>from Earth than Galaxy 1 so it </a:t>
            </a:r>
          </a:p>
          <a:p>
            <a:pPr>
              <a:buNone/>
            </a:pPr>
            <a:r>
              <a:rPr lang="en-CA" dirty="0" smtClean="0"/>
              <a:t>moves </a:t>
            </a:r>
            <a:r>
              <a:rPr lang="en-CA" dirty="0"/>
              <a:t>t</a:t>
            </a:r>
            <a:r>
              <a:rPr lang="en-CA" dirty="0" smtClean="0"/>
              <a:t>wice as fast away from </a:t>
            </a:r>
          </a:p>
          <a:p>
            <a:pPr>
              <a:buNone/>
            </a:pPr>
            <a:r>
              <a:rPr lang="en-CA" dirty="0" smtClean="0"/>
              <a:t>Earth </a:t>
            </a:r>
            <a:r>
              <a:rPr lang="en-CA" dirty="0"/>
              <a:t>t</a:t>
            </a:r>
            <a:r>
              <a:rPr lang="en-CA" dirty="0" smtClean="0"/>
              <a:t>han does Galaxy 1.</a:t>
            </a:r>
          </a:p>
        </p:txBody>
      </p:sp>
    </p:spTree>
    <p:extLst>
      <p:ext uri="{BB962C8B-B14F-4D97-AF65-F5344CB8AC3E}">
        <p14:creationId xmlns:p14="http://schemas.microsoft.com/office/powerpoint/2010/main" val="416138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Shift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Cosmological Red Shift:</a:t>
            </a:r>
          </a:p>
          <a:p>
            <a:pPr lvl="1"/>
            <a:r>
              <a:rPr lang="en-US" dirty="0" smtClean="0"/>
              <a:t>Hubble noticed that the light from other galaxies showed spectral lines that were distinctly shifted towards the red end; this occurs because the lights’ wavelength becomes longer.</a:t>
            </a:r>
          </a:p>
          <a:p>
            <a:pPr lvl="1"/>
            <a:r>
              <a:rPr lang="en-US" dirty="0" smtClean="0"/>
              <a:t>“Red-shifting indicates that the light is moving away from us; therefore, galaxies are moving away from 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Shift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82945"/>
            <a:ext cx="8229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Cosmological Red Shift: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/>
              <a:t>Color indicates the </a:t>
            </a:r>
            <a:r>
              <a:rPr lang="en-US" dirty="0" smtClean="0"/>
              <a:t>type </a:t>
            </a:r>
          </a:p>
          <a:p>
            <a:pPr marL="118872" indent="0">
              <a:buNone/>
            </a:pPr>
            <a:r>
              <a:rPr lang="en-US" dirty="0" smtClean="0"/>
              <a:t>of </a:t>
            </a:r>
            <a:r>
              <a:rPr lang="en-US" dirty="0"/>
              <a:t>gases an object is </a:t>
            </a:r>
            <a:r>
              <a:rPr lang="en-US" dirty="0" smtClean="0"/>
              <a:t>made</a:t>
            </a:r>
          </a:p>
          <a:p>
            <a:pPr marL="118872" indent="0">
              <a:buNone/>
            </a:pPr>
            <a:r>
              <a:rPr lang="en-US" dirty="0" smtClean="0"/>
              <a:t>of</a:t>
            </a:r>
            <a:r>
              <a:rPr lang="en-US" dirty="0"/>
              <a:t>. Location of </a:t>
            </a:r>
            <a:r>
              <a:rPr lang="en-US" dirty="0" smtClean="0"/>
              <a:t>the spectral </a:t>
            </a:r>
          </a:p>
          <a:p>
            <a:pPr marL="118872" indent="0">
              <a:buNone/>
            </a:pPr>
            <a:r>
              <a:rPr lang="en-US" dirty="0" smtClean="0"/>
              <a:t>lines </a:t>
            </a:r>
            <a:r>
              <a:rPr lang="en-US" dirty="0"/>
              <a:t>indicates </a:t>
            </a:r>
            <a:r>
              <a:rPr lang="en-US" dirty="0" smtClean="0"/>
              <a:t>if </a:t>
            </a:r>
            <a:r>
              <a:rPr lang="en-US" dirty="0"/>
              <a:t>its </a:t>
            </a:r>
            <a:endParaRPr lang="en-US" dirty="0" smtClean="0"/>
          </a:p>
          <a:p>
            <a:pPr marL="118872" indent="0">
              <a:buNone/>
            </a:pPr>
            <a:r>
              <a:rPr lang="en-US" dirty="0" smtClean="0"/>
              <a:t>moving </a:t>
            </a:r>
            <a:r>
              <a:rPr lang="en-US" dirty="0"/>
              <a:t>closer or </a:t>
            </a:r>
            <a:r>
              <a:rPr lang="en-US" dirty="0" smtClean="0"/>
              <a:t>further </a:t>
            </a:r>
          </a:p>
          <a:p>
            <a:pPr marL="118872" indent="0">
              <a:buNone/>
            </a:pPr>
            <a:r>
              <a:rPr lang="en-US" dirty="0" smtClean="0"/>
              <a:t>away. </a:t>
            </a:r>
          </a:p>
          <a:p>
            <a:pPr marL="118872" indent="0">
              <a:buNone/>
            </a:pPr>
            <a:endParaRPr lang="en-US" dirty="0"/>
          </a:p>
          <a:p>
            <a:pPr marL="118872" indent="0">
              <a:buNone/>
            </a:pPr>
            <a:r>
              <a:rPr lang="en-US" dirty="0" smtClean="0"/>
              <a:t>In the picture, B is Object A moving </a:t>
            </a:r>
            <a:r>
              <a:rPr lang="en-US" b="1" dirty="0" smtClean="0"/>
              <a:t>towards</a:t>
            </a:r>
            <a:r>
              <a:rPr lang="en-US" dirty="0" smtClean="0"/>
              <a:t> the Earth and C is Object A </a:t>
            </a:r>
            <a:r>
              <a:rPr lang="en-US" b="1" dirty="0" smtClean="0"/>
              <a:t>moving away </a:t>
            </a:r>
            <a:r>
              <a:rPr lang="en-US" dirty="0" smtClean="0"/>
              <a:t>from the Earth</a:t>
            </a:r>
            <a:endParaRPr lang="en-US" dirty="0"/>
          </a:p>
          <a:p>
            <a:pPr marL="118872" indent="0">
              <a:buNone/>
            </a:pPr>
            <a:endParaRPr lang="en-US" dirty="0" smtClean="0"/>
          </a:p>
          <a:p>
            <a:pPr marL="118872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057" y="1905000"/>
            <a:ext cx="3764988" cy="28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Red Shift Analysis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Cosmological Red Shift:</a:t>
            </a:r>
          </a:p>
          <a:p>
            <a:endParaRPr lang="en-US" dirty="0"/>
          </a:p>
          <a:p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www.youtube.com/watch?v=FhfnqboacV0</a:t>
            </a:r>
            <a:endParaRPr lang="en-US" u="sng" dirty="0" smtClean="0"/>
          </a:p>
          <a:p>
            <a:endParaRPr lang="en-US" u="sng" dirty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www.youtube.com/watch?v=mx2M_ZKXM_c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4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Big Bang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Because of Hubble’s theory, astronomers began to trace the path of the moving galaxies backwards in order to understand the early universe.</a:t>
            </a:r>
          </a:p>
          <a:p>
            <a:endParaRPr lang="en-CA" dirty="0" smtClean="0"/>
          </a:p>
          <a:p>
            <a:r>
              <a:rPr lang="en-CA" b="1" dirty="0" smtClean="0"/>
              <a:t>The Big Bang Theory</a:t>
            </a:r>
          </a:p>
          <a:p>
            <a:pPr lvl="1"/>
            <a:r>
              <a:rPr lang="en-CA" u="sng" dirty="0" smtClean="0"/>
              <a:t>A theory that proposes that the universe formed approximately 13.7 billion years ago when an unimaginably tiny volume of space suddenly and rapidly expanded to immense size.</a:t>
            </a:r>
          </a:p>
          <a:p>
            <a:pPr marL="11887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3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Big Bang Theory, cont’d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 proposed by Georges Lemaitre in 1927</a:t>
            </a:r>
          </a:p>
          <a:p>
            <a:r>
              <a:rPr lang="en-CA" dirty="0" smtClean="0"/>
              <a:t>Most widely accepted theory to date.</a:t>
            </a:r>
          </a:p>
          <a:p>
            <a:r>
              <a:rPr lang="en-CA" dirty="0" smtClean="0"/>
              <a:t>The temperature during the Big Bang was over 1 billion degrees Celsius.</a:t>
            </a:r>
          </a:p>
          <a:p>
            <a:r>
              <a:rPr lang="en-CA" dirty="0" smtClean="0"/>
              <a:t>Since then, the universe has been cooling.</a:t>
            </a:r>
          </a:p>
          <a:p>
            <a:endParaRPr lang="en-CA" dirty="0" smtClean="0"/>
          </a:p>
          <a:p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www.youtube.com/watch?v=uabNtlLfYyU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8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22869</TotalTime>
  <Words>1401</Words>
  <Application>Microsoft Office PowerPoint</Application>
  <PresentationFormat>On-screen Show (4:3)</PresentationFormat>
  <Paragraphs>186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Corbel</vt:lpstr>
      <vt:lpstr>Wingdings</vt:lpstr>
      <vt:lpstr>Wingdings 2</vt:lpstr>
      <vt:lpstr>Wingdings 3</vt:lpstr>
      <vt:lpstr>Module</vt:lpstr>
      <vt:lpstr>Chapter 12:  Using Space Exploration to learn about stars, nebulae, and galaxies outside our solar system </vt:lpstr>
      <vt:lpstr>12.1 Explaining the Early Universe</vt:lpstr>
      <vt:lpstr>12.1 Explaining the Early Universe</vt:lpstr>
      <vt:lpstr>Red Shift Analysis</vt:lpstr>
      <vt:lpstr>Red Shift Analysis</vt:lpstr>
      <vt:lpstr>Red Shift Analysis</vt:lpstr>
      <vt:lpstr>Red Shift Analysis</vt:lpstr>
      <vt:lpstr>The Big Bang Theory</vt:lpstr>
      <vt:lpstr>The Big Bang Theory, cont’d</vt:lpstr>
      <vt:lpstr>The Oscillating Theory</vt:lpstr>
      <vt:lpstr>The Origin of Our Solar System</vt:lpstr>
      <vt:lpstr>PowerPoint Presentation</vt:lpstr>
      <vt:lpstr>The Origin of Our Solar System</vt:lpstr>
      <vt:lpstr>PowerPoint Presentation</vt:lpstr>
      <vt:lpstr>12.2 Galaxies and Stars</vt:lpstr>
      <vt:lpstr>Galaxies</vt:lpstr>
      <vt:lpstr>Galaxies</vt:lpstr>
      <vt:lpstr>PowerPoint Presentation</vt:lpstr>
      <vt:lpstr>PowerPoint Presentation</vt:lpstr>
      <vt:lpstr>The Birth of a Star</vt:lpstr>
      <vt:lpstr>The Birth of a Star, cont’d</vt:lpstr>
      <vt:lpstr>The Birth of a Star, cont’d</vt:lpstr>
      <vt:lpstr>The Birth of a Star, cont’d</vt:lpstr>
      <vt:lpstr>Evolution of a Star</vt:lpstr>
      <vt:lpstr>Evolution of a Star</vt:lpstr>
      <vt:lpstr>Evolution of a Star</vt:lpstr>
      <vt:lpstr>Evolution of a Star</vt:lpstr>
      <vt:lpstr>Evolution of a Star</vt:lpstr>
      <vt:lpstr>Evolution of a Star</vt:lpstr>
      <vt:lpstr>Evolution of a Star</vt:lpstr>
      <vt:lpstr>Evolution of a Star</vt:lpstr>
      <vt:lpstr>Evolution of a Star </vt:lpstr>
      <vt:lpstr>Evolution of Stars</vt:lpstr>
      <vt:lpstr>Star Sizes</vt:lpstr>
      <vt:lpstr>12.3 Our Future in Space</vt:lpstr>
      <vt:lpstr>Rewards of Space Exploration</vt:lpstr>
      <vt:lpstr>Risks of Space Travel</vt:lpstr>
      <vt:lpstr>PowerPoint Presentation</vt:lpstr>
      <vt:lpstr>Space Exploration videos</vt:lpstr>
    </vt:vector>
  </TitlesOfParts>
  <Company>lsb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Space Exploration</dc:title>
  <dc:creator>lhuszar</dc:creator>
  <cp:lastModifiedBy>rkennedy</cp:lastModifiedBy>
  <cp:revision>145</cp:revision>
  <dcterms:created xsi:type="dcterms:W3CDTF">2012-06-08T16:32:47Z</dcterms:created>
  <dcterms:modified xsi:type="dcterms:W3CDTF">2016-10-31T18:29:39Z</dcterms:modified>
</cp:coreProperties>
</file>