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76" r:id="rId3"/>
    <p:sldId id="257" r:id="rId4"/>
    <p:sldId id="258" r:id="rId5"/>
    <p:sldId id="277" r:id="rId6"/>
    <p:sldId id="259" r:id="rId7"/>
    <p:sldId id="260" r:id="rId8"/>
    <p:sldId id="283" r:id="rId9"/>
    <p:sldId id="290" r:id="rId10"/>
    <p:sldId id="289" r:id="rId11"/>
    <p:sldId id="261" r:id="rId12"/>
    <p:sldId id="278" r:id="rId13"/>
    <p:sldId id="264" r:id="rId14"/>
    <p:sldId id="265" r:id="rId15"/>
    <p:sldId id="288" r:id="rId16"/>
    <p:sldId id="281" r:id="rId17"/>
    <p:sldId id="286" r:id="rId18"/>
    <p:sldId id="287" r:id="rId19"/>
    <p:sldId id="291" r:id="rId20"/>
    <p:sldId id="282" r:id="rId21"/>
    <p:sldId id="292" r:id="rId22"/>
    <p:sldId id="293"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806" autoAdjust="0"/>
    <p:restoredTop sz="94660"/>
  </p:normalViewPr>
  <p:slideViewPr>
    <p:cSldViewPr>
      <p:cViewPr>
        <p:scale>
          <a:sx n="100" d="100"/>
          <a:sy n="100" d="100"/>
        </p:scale>
        <p:origin x="-114" y="4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2-11T15:39:29.718"/>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A23CCB6-CE72-459A-9896-11DD39D4A923}" emma:medium="tactile" emma:mode="ink">
          <msink:context xmlns:msink="http://schemas.microsoft.com/ink/2010/main" type="writingRegion" rotatedBoundingBox="7976,3733 7378,6594 6264,6361 6862,3500"/>
        </emma:interpretation>
      </emma:emma>
    </inkml:annotationXML>
    <inkml:traceGroup>
      <inkml:annotationXML>
        <emma:emma xmlns:emma="http://www.w3.org/2003/04/emma" version="1.0">
          <emma:interpretation id="{51D83B0B-ADC9-48C8-8FDF-9A7B64B02D16}" emma:medium="tactile" emma:mode="ink">
            <msink:context xmlns:msink="http://schemas.microsoft.com/ink/2010/main" type="paragraph" rotatedBoundingBox="7976,3733 7378,6594 6264,6361 6862,3500" alignmentLevel="1"/>
          </emma:interpretation>
        </emma:emma>
      </inkml:annotationXML>
      <inkml:traceGroup>
        <inkml:annotationXML>
          <emma:emma xmlns:emma="http://www.w3.org/2003/04/emma" version="1.0">
            <emma:interpretation id="{C8FEB913-2916-41EC-8F43-37ADDEDEAE70}" emma:medium="tactile" emma:mode="ink">
              <msink:context xmlns:msink="http://schemas.microsoft.com/ink/2010/main" type="line" rotatedBoundingBox="7976,3733 7378,6594 6264,6361 6862,3500"/>
            </emma:interpretation>
          </emma:emma>
        </inkml:annotationXML>
        <inkml:traceGroup>
          <inkml:annotationXML>
            <emma:emma xmlns:emma="http://www.w3.org/2003/04/emma" version="1.0">
              <emma:interpretation id="{B341B498-55F8-407D-B145-FD5FDAA65B4D}" emma:medium="tactile" emma:mode="ink">
                <msink:context xmlns:msink="http://schemas.microsoft.com/ink/2010/main" type="inkWord" rotatedBoundingBox="7976,3733 7378,6594 6264,6361 6862,3500"/>
              </emma:interpretation>
              <emma:one-of disjunction-type="recognition" id="oneOf0">
                <emma:interpretation id="interp0" emma:lang="en-US" emma:confidence="0">
                  <emma:literal>to</emma:literal>
                </emma:interpretation>
                <emma:interpretation id="interp1" emma:lang="en-US" emma:confidence="0">
                  <emma:literal>40</emma:literal>
                </emma:interpretation>
                <emma:interpretation id="interp2" emma:lang="en-US" emma:confidence="0">
                  <emma:literal>too</emma:literal>
                </emma:interpretation>
                <emma:interpretation id="interp3" emma:lang="en-US" emma:confidence="0">
                  <emma:literal>off</emma:literal>
                </emma:interpretation>
                <emma:interpretation id="interp4" emma:lang="en-US" emma:confidence="0">
                  <emma:literal>Off</emma:literal>
                </emma:interpretation>
              </emma:one-of>
            </emma:emma>
          </inkml:annotationXML>
          <inkml:trace contextRef="#ctx0" brushRef="#br0">558 426,'0'0,"0"0,0 0,0 27,0-27,0 26,0 1,0-1,0 1,0-1,26 0,-26 1,-26-1,26 27,0-26,0-1,0-26,0 0</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7C2E7F-91D7-4CC8-A7B8-FC43C445B8E3}" type="datetimeFigureOut">
              <a:rPr lang="en-US" smtClean="0"/>
              <a:pPr/>
              <a:t>2/11/2015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7331D4-E3CB-497F-A701-63429772C68F}" type="slidenum">
              <a:rPr lang="en-US" smtClean="0"/>
              <a:pPr/>
              <a:t>‹#›</a:t>
            </a:fld>
            <a:endParaRPr lang="en-US" dirty="0"/>
          </a:p>
        </p:txBody>
      </p:sp>
    </p:spTree>
    <p:extLst>
      <p:ext uri="{BB962C8B-B14F-4D97-AF65-F5344CB8AC3E}">
        <p14:creationId xmlns:p14="http://schemas.microsoft.com/office/powerpoint/2010/main" val="3601166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7331D4-E3CB-497F-A701-63429772C68F}" type="slidenum">
              <a:rPr lang="en-US" smtClean="0"/>
              <a:pPr/>
              <a:t>1</a:t>
            </a:fld>
            <a:endParaRPr lang="en-US" dirty="0"/>
          </a:p>
        </p:txBody>
      </p:sp>
    </p:spTree>
    <p:extLst>
      <p:ext uri="{BB962C8B-B14F-4D97-AF65-F5344CB8AC3E}">
        <p14:creationId xmlns:p14="http://schemas.microsoft.com/office/powerpoint/2010/main" val="1782707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7331D4-E3CB-497F-A701-63429772C68F}" type="slidenum">
              <a:rPr lang="en-US" smtClean="0"/>
              <a:pPr/>
              <a:t>3</a:t>
            </a:fld>
            <a:endParaRPr lang="en-US" dirty="0"/>
          </a:p>
        </p:txBody>
      </p:sp>
    </p:spTree>
    <p:extLst>
      <p:ext uri="{BB962C8B-B14F-4D97-AF65-F5344CB8AC3E}">
        <p14:creationId xmlns:p14="http://schemas.microsoft.com/office/powerpoint/2010/main" val="891172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7331D4-E3CB-497F-A701-63429772C68F}" type="slidenum">
              <a:rPr lang="en-US" smtClean="0"/>
              <a:pPr/>
              <a:t>4</a:t>
            </a:fld>
            <a:endParaRPr lang="en-US" dirty="0"/>
          </a:p>
        </p:txBody>
      </p:sp>
    </p:spTree>
    <p:extLst>
      <p:ext uri="{BB962C8B-B14F-4D97-AF65-F5344CB8AC3E}">
        <p14:creationId xmlns:p14="http://schemas.microsoft.com/office/powerpoint/2010/main" val="4237544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7331D4-E3CB-497F-A701-63429772C68F}" type="slidenum">
              <a:rPr lang="en-US" smtClean="0"/>
              <a:pPr/>
              <a:t>5</a:t>
            </a:fld>
            <a:endParaRPr lang="en-US" dirty="0"/>
          </a:p>
        </p:txBody>
      </p:sp>
    </p:spTree>
    <p:extLst>
      <p:ext uri="{BB962C8B-B14F-4D97-AF65-F5344CB8AC3E}">
        <p14:creationId xmlns:p14="http://schemas.microsoft.com/office/powerpoint/2010/main" val="1179632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7331D4-E3CB-497F-A701-63429772C68F}" type="slidenum">
              <a:rPr lang="en-US" smtClean="0"/>
              <a:pPr/>
              <a:t>6</a:t>
            </a:fld>
            <a:endParaRPr lang="en-US" dirty="0"/>
          </a:p>
        </p:txBody>
      </p:sp>
    </p:spTree>
    <p:extLst>
      <p:ext uri="{BB962C8B-B14F-4D97-AF65-F5344CB8AC3E}">
        <p14:creationId xmlns:p14="http://schemas.microsoft.com/office/powerpoint/2010/main" val="2786723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7331D4-E3CB-497F-A701-63429772C68F}" type="slidenum">
              <a:rPr lang="en-US" smtClean="0"/>
              <a:pPr/>
              <a:t>7</a:t>
            </a:fld>
            <a:endParaRPr lang="en-US" dirty="0"/>
          </a:p>
        </p:txBody>
      </p:sp>
    </p:spTree>
    <p:extLst>
      <p:ext uri="{BB962C8B-B14F-4D97-AF65-F5344CB8AC3E}">
        <p14:creationId xmlns:p14="http://schemas.microsoft.com/office/powerpoint/2010/main" val="3887140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7331D4-E3CB-497F-A701-63429772C68F}" type="slidenum">
              <a:rPr lang="en-US" smtClean="0"/>
              <a:pPr/>
              <a:t>11</a:t>
            </a:fld>
            <a:endParaRPr lang="en-US" dirty="0"/>
          </a:p>
        </p:txBody>
      </p:sp>
    </p:spTree>
    <p:extLst>
      <p:ext uri="{BB962C8B-B14F-4D97-AF65-F5344CB8AC3E}">
        <p14:creationId xmlns:p14="http://schemas.microsoft.com/office/powerpoint/2010/main" val="1677580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7331D4-E3CB-497F-A701-63429772C68F}" type="slidenum">
              <a:rPr lang="en-US" smtClean="0"/>
              <a:pPr/>
              <a:t>13</a:t>
            </a:fld>
            <a:endParaRPr lang="en-US" dirty="0"/>
          </a:p>
        </p:txBody>
      </p:sp>
    </p:spTree>
    <p:extLst>
      <p:ext uri="{BB962C8B-B14F-4D97-AF65-F5344CB8AC3E}">
        <p14:creationId xmlns:p14="http://schemas.microsoft.com/office/powerpoint/2010/main" val="4201989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7331D4-E3CB-497F-A701-63429772C68F}" type="slidenum">
              <a:rPr lang="en-US" smtClean="0"/>
              <a:pPr/>
              <a:t>14</a:t>
            </a:fld>
            <a:endParaRPr lang="en-US" dirty="0"/>
          </a:p>
        </p:txBody>
      </p:sp>
    </p:spTree>
    <p:extLst>
      <p:ext uri="{BB962C8B-B14F-4D97-AF65-F5344CB8AC3E}">
        <p14:creationId xmlns:p14="http://schemas.microsoft.com/office/powerpoint/2010/main" val="24847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8092BB4-B9CA-48CA-AA04-3F432927766C}" type="datetimeFigureOut">
              <a:rPr lang="en-US" smtClean="0"/>
              <a:pPr/>
              <a:t>2/11/2015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9B93303D-1AD2-4281-B149-32A47F142C6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092BB4-B9CA-48CA-AA04-3F432927766C}" type="datetimeFigureOut">
              <a:rPr lang="en-US" smtClean="0"/>
              <a:pPr/>
              <a:t>2/11/2015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3303D-1AD2-4281-B149-32A47F142C6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092BB4-B9CA-48CA-AA04-3F432927766C}" type="datetimeFigureOut">
              <a:rPr lang="en-US" smtClean="0"/>
              <a:pPr/>
              <a:t>2/11/2015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3303D-1AD2-4281-B149-32A47F142C6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092BB4-B9CA-48CA-AA04-3F432927766C}" type="datetimeFigureOut">
              <a:rPr lang="en-US" smtClean="0"/>
              <a:pPr/>
              <a:t>2/11/2015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3303D-1AD2-4281-B149-32A47F142C6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092BB4-B9CA-48CA-AA04-3F432927766C}" type="datetimeFigureOut">
              <a:rPr lang="en-US" smtClean="0"/>
              <a:pPr/>
              <a:t>2/11/2015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3303D-1AD2-4281-B149-32A47F142C6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092BB4-B9CA-48CA-AA04-3F432927766C}" type="datetimeFigureOut">
              <a:rPr lang="en-US" smtClean="0"/>
              <a:pPr/>
              <a:t>2/11/2015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3303D-1AD2-4281-B149-32A47F142C6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092BB4-B9CA-48CA-AA04-3F432927766C}" type="datetimeFigureOut">
              <a:rPr lang="en-US" smtClean="0"/>
              <a:pPr/>
              <a:t>2/11/2015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3303D-1AD2-4281-B149-32A47F142C6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092BB4-B9CA-48CA-AA04-3F432927766C}" type="datetimeFigureOut">
              <a:rPr lang="en-US" smtClean="0"/>
              <a:pPr/>
              <a:t>2/11/2015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3303D-1AD2-4281-B149-32A47F142C6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92BB4-B9CA-48CA-AA04-3F432927766C}" type="datetimeFigureOut">
              <a:rPr lang="en-US" smtClean="0"/>
              <a:pPr/>
              <a:t>2/11/2015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B93303D-1AD2-4281-B149-32A47F142C6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092BB4-B9CA-48CA-AA04-3F432927766C}" type="datetimeFigureOut">
              <a:rPr lang="en-US" smtClean="0"/>
              <a:pPr/>
              <a:t>2/11/2015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3303D-1AD2-4281-B149-32A47F142C6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092BB4-B9CA-48CA-AA04-3F432927766C}" type="datetimeFigureOut">
              <a:rPr lang="en-US" smtClean="0"/>
              <a:pPr/>
              <a:t>2/11/2015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9B93303D-1AD2-4281-B149-32A47F142C6E}"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092BB4-B9CA-48CA-AA04-3F432927766C}" type="datetimeFigureOut">
              <a:rPr lang="en-US" smtClean="0"/>
              <a:pPr/>
              <a:t>2/11/2015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93303D-1AD2-4281-B149-32A47F142C6E}"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phet.colorado.edu/en/simulation/travoltage"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3.emf"/><Relationship Id="rId5" Type="http://schemas.openxmlformats.org/officeDocument/2006/relationships/customXml" Target="../ink/ink1.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rgbClr val="FF0000"/>
                </a:solidFill>
              </a:rPr>
              <a:t>Chapter 7</a:t>
            </a:r>
            <a:endParaRPr lang="en-US" dirty="0">
              <a:solidFill>
                <a:srgbClr val="FF0000"/>
              </a:solidFill>
            </a:endParaRPr>
          </a:p>
        </p:txBody>
      </p:sp>
      <p:sp>
        <p:nvSpPr>
          <p:cNvPr id="3" name="Subtitle 2"/>
          <p:cNvSpPr>
            <a:spLocks noGrp="1"/>
          </p:cNvSpPr>
          <p:nvPr>
            <p:ph type="subTitle" idx="1"/>
          </p:nvPr>
        </p:nvSpPr>
        <p:spPr/>
        <p:txBody>
          <a:bodyPr/>
          <a:lstStyle/>
          <a:p>
            <a:pPr algn="ctr"/>
            <a:r>
              <a:rPr lang="en-US" dirty="0" smtClean="0">
                <a:solidFill>
                  <a:srgbClr val="FF0000"/>
                </a:solidFill>
              </a:rPr>
              <a:t>Static charge is produced by electron transfer</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Conductors/insulators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2800" b="1" dirty="0" smtClean="0">
                <a:solidFill>
                  <a:srgbClr val="FF0000"/>
                </a:solidFill>
                <a:latin typeface="+mj-lt"/>
              </a:rPr>
              <a:t>Insulator</a:t>
            </a:r>
          </a:p>
          <a:p>
            <a:pPr lvl="1"/>
            <a:r>
              <a:rPr lang="en-US" dirty="0" smtClean="0">
                <a:solidFill>
                  <a:srgbClr val="FF0000"/>
                </a:solidFill>
                <a:latin typeface="+mj-lt"/>
              </a:rPr>
              <a:t>Any material that does not allow charges to move easily.</a:t>
            </a:r>
          </a:p>
          <a:p>
            <a:pPr lvl="1"/>
            <a:r>
              <a:rPr lang="en-US" dirty="0" smtClean="0">
                <a:solidFill>
                  <a:srgbClr val="FF0000"/>
                </a:solidFill>
                <a:latin typeface="+mj-lt"/>
              </a:rPr>
              <a:t>Ex. Glass, ceramic, and wood are all good insulators.</a:t>
            </a:r>
          </a:p>
          <a:p>
            <a:pPr lvl="1"/>
            <a:endParaRPr lang="en-US" dirty="0" smtClean="0">
              <a:solidFill>
                <a:srgbClr val="FF0000"/>
              </a:solidFill>
              <a:latin typeface="+mj-lt"/>
            </a:endParaRPr>
          </a:p>
          <a:p>
            <a:r>
              <a:rPr lang="en-US" sz="2800" b="1" dirty="0" smtClean="0">
                <a:solidFill>
                  <a:srgbClr val="FF0000"/>
                </a:solidFill>
                <a:latin typeface="+mj-lt"/>
              </a:rPr>
              <a:t>Conductor</a:t>
            </a:r>
          </a:p>
          <a:p>
            <a:pPr lvl="1"/>
            <a:r>
              <a:rPr lang="en-US" dirty="0" smtClean="0">
                <a:solidFill>
                  <a:srgbClr val="FF0000"/>
                </a:solidFill>
                <a:latin typeface="+mj-lt"/>
              </a:rPr>
              <a:t>Any material that does allow charges to travel freely.</a:t>
            </a:r>
          </a:p>
          <a:p>
            <a:pPr lvl="1"/>
            <a:r>
              <a:rPr lang="en-US" dirty="0" smtClean="0">
                <a:solidFill>
                  <a:srgbClr val="FF0000"/>
                </a:solidFill>
                <a:latin typeface="+mj-lt"/>
              </a:rPr>
              <a:t>Ex. Metals are good conductors.</a:t>
            </a:r>
          </a:p>
          <a:p>
            <a:pPr lvl="1"/>
            <a:endParaRPr lang="en-US" dirty="0" smtClean="0">
              <a:solidFill>
                <a:srgbClr val="FF0000"/>
              </a:solidFill>
              <a:latin typeface="+mj-lt"/>
            </a:endParaRPr>
          </a:p>
          <a:p>
            <a:r>
              <a:rPr lang="en-US" sz="2800" dirty="0" smtClean="0">
                <a:solidFill>
                  <a:srgbClr val="FF0000"/>
                </a:solidFill>
                <a:latin typeface="+mj-lt"/>
              </a:rPr>
              <a:t>Only insulators can hold a static charge because conductors allow charges to flow.</a:t>
            </a:r>
            <a:endParaRPr lang="en-US" dirty="0" smtClean="0">
              <a:solidFill>
                <a:srgbClr val="FF0000"/>
              </a:solidFill>
              <a:latin typeface="+mj-lt"/>
            </a:endParaRPr>
          </a:p>
          <a:p>
            <a:pPr lvl="1"/>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dirty="0" smtClean="0">
                <a:solidFill>
                  <a:srgbClr val="FF0000"/>
                </a:solidFill>
              </a:rPr>
              <a:t>Removal of Static Charge</a:t>
            </a:r>
            <a:endParaRPr lang="en-US" dirty="0">
              <a:solidFill>
                <a:srgbClr val="FF0000"/>
              </a:solidFill>
            </a:endParaRPr>
          </a:p>
        </p:txBody>
      </p:sp>
      <p:sp>
        <p:nvSpPr>
          <p:cNvPr id="3" name="Content Placeholder 2"/>
          <p:cNvSpPr>
            <a:spLocks noGrp="1"/>
          </p:cNvSpPr>
          <p:nvPr>
            <p:ph idx="1"/>
          </p:nvPr>
        </p:nvSpPr>
        <p:spPr>
          <a:xfrm>
            <a:off x="457200" y="1676400"/>
            <a:ext cx="8229600" cy="4648200"/>
          </a:xfrm>
        </p:spPr>
        <p:txBody>
          <a:bodyPr>
            <a:normAutofit/>
          </a:bodyPr>
          <a:lstStyle/>
          <a:p>
            <a:r>
              <a:rPr lang="en-US" sz="2800" dirty="0" smtClean="0">
                <a:solidFill>
                  <a:srgbClr val="FF0000"/>
                </a:solidFill>
                <a:latin typeface="+mj-lt"/>
              </a:rPr>
              <a:t>Charged objects, either negative or positive, become neutral by attaching or touching a conductor to it.  </a:t>
            </a:r>
          </a:p>
          <a:p>
            <a:r>
              <a:rPr lang="en-US" sz="2800" dirty="0" smtClean="0">
                <a:solidFill>
                  <a:srgbClr val="FF0000"/>
                </a:solidFill>
                <a:latin typeface="+mj-lt"/>
              </a:rPr>
              <a:t>The conductor transfers any excess static charge to the conductor (evenly spread over the conductor)</a:t>
            </a:r>
          </a:p>
          <a:p>
            <a:r>
              <a:rPr lang="en-US" sz="2800" b="1" dirty="0" smtClean="0">
                <a:solidFill>
                  <a:srgbClr val="FF0000"/>
                </a:solidFill>
                <a:latin typeface="+mj-lt"/>
              </a:rPr>
              <a:t>Grounding: </a:t>
            </a:r>
            <a:r>
              <a:rPr lang="en-US" sz="2800" dirty="0" smtClean="0">
                <a:solidFill>
                  <a:srgbClr val="FF0000"/>
                </a:solidFill>
                <a:latin typeface="+mj-lt"/>
              </a:rPr>
              <a:t>connecting a conductor so that electric charge flows into Earth’s surface.</a:t>
            </a:r>
          </a:p>
          <a:p>
            <a:r>
              <a:rPr lang="en-US" sz="2800" b="1" dirty="0" smtClean="0">
                <a:solidFill>
                  <a:srgbClr val="FF0000"/>
                </a:solidFill>
                <a:latin typeface="+mj-lt"/>
              </a:rPr>
              <a:t>Electric Discharge</a:t>
            </a:r>
            <a:r>
              <a:rPr lang="en-US" sz="2800" dirty="0" smtClean="0">
                <a:solidFill>
                  <a:srgbClr val="FF0000"/>
                </a:solidFill>
                <a:latin typeface="+mj-lt"/>
              </a:rPr>
              <a:t>:  the removal of an electric charge from an object.  Ex:  Lightning, rubbing feet across carpet then touching a doorknob.</a:t>
            </a:r>
            <a:endParaRPr lang="en-US" sz="2800"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cstate="print"/>
          <a:srcRect/>
          <a:stretch>
            <a:fillRect/>
          </a:stretch>
        </p:blipFill>
        <p:spPr bwMode="auto">
          <a:xfrm>
            <a:off x="1828800" y="2209800"/>
            <a:ext cx="5114045" cy="446595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John </a:t>
            </a:r>
            <a:r>
              <a:rPr lang="en-US" dirty="0" err="1" smtClean="0"/>
              <a:t>Travoltage</a:t>
            </a:r>
            <a:endParaRPr lang="en-US" dirty="0"/>
          </a:p>
        </p:txBody>
      </p:sp>
      <p:sp>
        <p:nvSpPr>
          <p:cNvPr id="3" name="Content Placeholder 2"/>
          <p:cNvSpPr>
            <a:spLocks noGrp="1"/>
          </p:cNvSpPr>
          <p:nvPr>
            <p:ph idx="1"/>
          </p:nvPr>
        </p:nvSpPr>
        <p:spPr/>
        <p:txBody>
          <a:bodyPr/>
          <a:lstStyle/>
          <a:p>
            <a:r>
              <a:rPr lang="en-US" dirty="0" smtClean="0">
                <a:hlinkClick r:id="rId3"/>
              </a:rPr>
              <a:t>http://phet.colorado.edu/en/simulation/travoltage</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Measuring Charge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800" b="1" dirty="0" smtClean="0">
                <a:solidFill>
                  <a:srgbClr val="FF0000"/>
                </a:solidFill>
                <a:latin typeface="+mj-lt"/>
              </a:rPr>
              <a:t>Coulomb:  </a:t>
            </a:r>
            <a:r>
              <a:rPr lang="en-US" sz="2800" dirty="0" smtClean="0">
                <a:solidFill>
                  <a:srgbClr val="FF0000"/>
                </a:solidFill>
                <a:latin typeface="+mj-lt"/>
              </a:rPr>
              <a:t>the unit of electric charge.  1 coulomb of charge equals the addition or removal of 6.25 X 10</a:t>
            </a:r>
            <a:r>
              <a:rPr lang="en-US" sz="2800" baseline="30000" dirty="0" smtClean="0">
                <a:solidFill>
                  <a:srgbClr val="FF0000"/>
                </a:solidFill>
                <a:latin typeface="+mj-lt"/>
              </a:rPr>
              <a:t>18</a:t>
            </a:r>
            <a:r>
              <a:rPr lang="en-US" sz="2800" dirty="0" smtClean="0">
                <a:solidFill>
                  <a:srgbClr val="FF0000"/>
                </a:solidFill>
                <a:latin typeface="+mj-lt"/>
              </a:rPr>
              <a:t> electrons.</a:t>
            </a:r>
          </a:p>
          <a:p>
            <a:endParaRPr lang="en-US" sz="2800" dirty="0" smtClean="0">
              <a:latin typeface="+mj-lt"/>
            </a:endParaRPr>
          </a:p>
          <a:p>
            <a:r>
              <a:rPr lang="en-US" sz="2800" dirty="0" smtClean="0">
                <a:solidFill>
                  <a:srgbClr val="FF0000"/>
                </a:solidFill>
                <a:latin typeface="+mj-lt"/>
              </a:rPr>
              <a:t>This is about the number of electrons that pass through a 100 W light bulb per second.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srgbClr val="FF0000"/>
                </a:solidFill>
              </a:rPr>
              <a:t>Measuring Charge</a:t>
            </a:r>
            <a:endParaRPr lang="en-US" dirty="0">
              <a:solidFill>
                <a:srgbClr val="FF0000"/>
              </a:solidFill>
            </a:endParaRPr>
          </a:p>
        </p:txBody>
      </p:sp>
      <p:sp>
        <p:nvSpPr>
          <p:cNvPr id="3" name="Content Placeholder 2"/>
          <p:cNvSpPr>
            <a:spLocks noGrp="1"/>
          </p:cNvSpPr>
          <p:nvPr>
            <p:ph idx="1"/>
          </p:nvPr>
        </p:nvSpPr>
        <p:spPr>
          <a:xfrm>
            <a:off x="457200" y="1981200"/>
            <a:ext cx="8229600" cy="4389120"/>
          </a:xfrm>
        </p:spPr>
        <p:txBody>
          <a:bodyPr>
            <a:normAutofit fontScale="92500" lnSpcReduction="10000"/>
          </a:bodyPr>
          <a:lstStyle/>
          <a:p>
            <a:r>
              <a:rPr lang="en-US" sz="2800" dirty="0" smtClean="0">
                <a:solidFill>
                  <a:srgbClr val="FF0000"/>
                </a:solidFill>
                <a:latin typeface="+mj-lt"/>
              </a:rPr>
              <a:t>Force is defined as a push or pull</a:t>
            </a:r>
          </a:p>
          <a:p>
            <a:r>
              <a:rPr lang="en-US" sz="2800" b="1" dirty="0" smtClean="0">
                <a:solidFill>
                  <a:srgbClr val="FF0000"/>
                </a:solidFill>
                <a:latin typeface="+mj-lt"/>
              </a:rPr>
              <a:t>1. Contact Force</a:t>
            </a:r>
            <a:r>
              <a:rPr lang="en-US" sz="2800" dirty="0" smtClean="0">
                <a:solidFill>
                  <a:srgbClr val="FF0000"/>
                </a:solidFill>
                <a:latin typeface="+mj-lt"/>
              </a:rPr>
              <a:t>: the movement between two objects through physical contact.</a:t>
            </a:r>
          </a:p>
          <a:p>
            <a:pPr marL="0" indent="0">
              <a:buNone/>
            </a:pPr>
            <a:endParaRPr lang="en-US" sz="2800" dirty="0" smtClean="0">
              <a:solidFill>
                <a:srgbClr val="FF0000"/>
              </a:solidFill>
              <a:latin typeface="+mj-lt"/>
            </a:endParaRPr>
          </a:p>
          <a:p>
            <a:r>
              <a:rPr lang="en-US" sz="2800" dirty="0" smtClean="0">
                <a:solidFill>
                  <a:srgbClr val="FF0000"/>
                </a:solidFill>
                <a:latin typeface="+mj-lt"/>
              </a:rPr>
              <a:t>2. Electric force is an example of an “</a:t>
            </a:r>
            <a:r>
              <a:rPr lang="en-US" sz="2800" b="1" dirty="0" smtClean="0">
                <a:solidFill>
                  <a:srgbClr val="FF0000"/>
                </a:solidFill>
                <a:latin typeface="+mj-lt"/>
              </a:rPr>
              <a:t>action at a distance force</a:t>
            </a:r>
            <a:r>
              <a:rPr lang="en-US" sz="2800" dirty="0" smtClean="0">
                <a:solidFill>
                  <a:srgbClr val="FF0000"/>
                </a:solidFill>
                <a:latin typeface="+mj-lt"/>
              </a:rPr>
              <a:t>”; this just means that the force can be applied to an object without touching it. </a:t>
            </a:r>
          </a:p>
          <a:p>
            <a:endParaRPr lang="en-US" sz="2800" dirty="0" smtClean="0">
              <a:solidFill>
                <a:srgbClr val="FF0000"/>
              </a:solidFill>
              <a:latin typeface="+mj-lt"/>
            </a:endParaRPr>
          </a:p>
          <a:p>
            <a:r>
              <a:rPr lang="en-US" sz="2800" b="1" dirty="0" smtClean="0">
                <a:solidFill>
                  <a:srgbClr val="FF0000"/>
                </a:solidFill>
              </a:rPr>
              <a:t> EX: Electric </a:t>
            </a:r>
            <a:r>
              <a:rPr lang="en-US" sz="2800" b="1" dirty="0">
                <a:solidFill>
                  <a:srgbClr val="FF0000"/>
                </a:solidFill>
              </a:rPr>
              <a:t>force:  </a:t>
            </a:r>
            <a:r>
              <a:rPr lang="en-US" sz="2800" dirty="0">
                <a:solidFill>
                  <a:srgbClr val="FF0000"/>
                </a:solidFill>
              </a:rPr>
              <a:t>is a push or pull between charged objects</a:t>
            </a:r>
          </a:p>
          <a:p>
            <a:endParaRPr lang="en-US" sz="2800"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CA" dirty="0" smtClean="0">
                <a:solidFill>
                  <a:srgbClr val="FF0000"/>
                </a:solidFill>
              </a:rPr>
              <a:t>Generating Static Charge</a:t>
            </a:r>
            <a:endParaRPr lang="en-CA" dirty="0">
              <a:solidFill>
                <a:srgbClr val="FF0000"/>
              </a:solidFill>
            </a:endParaRPr>
          </a:p>
        </p:txBody>
      </p:sp>
      <p:sp>
        <p:nvSpPr>
          <p:cNvPr id="3" name="Content Placeholder 2"/>
          <p:cNvSpPr>
            <a:spLocks noGrp="1"/>
          </p:cNvSpPr>
          <p:nvPr>
            <p:ph idx="1"/>
          </p:nvPr>
        </p:nvSpPr>
        <p:spPr>
          <a:xfrm>
            <a:off x="4916" y="1295400"/>
            <a:ext cx="9139084" cy="5410200"/>
          </a:xfrm>
        </p:spPr>
        <p:txBody>
          <a:bodyPr>
            <a:normAutofit/>
          </a:bodyPr>
          <a:lstStyle/>
          <a:p>
            <a:r>
              <a:rPr lang="en-CA" sz="2800" b="1" dirty="0" smtClean="0">
                <a:solidFill>
                  <a:srgbClr val="FF0000"/>
                </a:solidFill>
                <a:latin typeface="+mj-lt"/>
              </a:rPr>
              <a:t>Van de Graff generator</a:t>
            </a:r>
          </a:p>
          <a:p>
            <a:pPr lvl="1"/>
            <a:r>
              <a:rPr lang="en-CA" dirty="0" smtClean="0">
                <a:solidFill>
                  <a:srgbClr val="FF0000"/>
                </a:solidFill>
                <a:latin typeface="+mj-lt"/>
              </a:rPr>
              <a:t>Uses friction to produce a large static charge on a metal dome. A moving belt produces a static charge at the base of the generator. It then carries this charge to the top where it collects on the dome.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971800"/>
            <a:ext cx="7924800"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2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
            </a:r>
            <a:br>
              <a:rPr lang="en-US" dirty="0" smtClean="0"/>
            </a:br>
            <a:r>
              <a:rPr lang="en-US" dirty="0" smtClean="0">
                <a:solidFill>
                  <a:srgbClr val="FF0000"/>
                </a:solidFill>
              </a:rPr>
              <a:t>Technologies that developed from static electricity</a:t>
            </a:r>
            <a:endParaRPr lang="en-US" dirty="0">
              <a:solidFill>
                <a:srgbClr val="FF0000"/>
              </a:solidFill>
            </a:endParaRPr>
          </a:p>
        </p:txBody>
      </p:sp>
      <p:sp>
        <p:nvSpPr>
          <p:cNvPr id="3" name="Content Placeholder 2"/>
          <p:cNvSpPr>
            <a:spLocks noGrp="1"/>
          </p:cNvSpPr>
          <p:nvPr>
            <p:ph idx="1"/>
          </p:nvPr>
        </p:nvSpPr>
        <p:spPr>
          <a:xfrm>
            <a:off x="228600" y="1524000"/>
            <a:ext cx="8763000" cy="5334000"/>
          </a:xfrm>
        </p:spPr>
        <p:txBody>
          <a:bodyPr>
            <a:normAutofit/>
          </a:bodyPr>
          <a:lstStyle/>
          <a:p>
            <a:pPr marL="514350" indent="-514350">
              <a:buNone/>
            </a:pPr>
            <a:r>
              <a:rPr lang="en-US" dirty="0" smtClean="0">
                <a:latin typeface="+mj-lt"/>
              </a:rPr>
              <a:t>1. </a:t>
            </a:r>
            <a:r>
              <a:rPr lang="en-US" dirty="0" smtClean="0">
                <a:solidFill>
                  <a:srgbClr val="FF0000"/>
                </a:solidFill>
                <a:latin typeface="+mj-lt"/>
              </a:rPr>
              <a:t>Lightening Rod</a:t>
            </a:r>
          </a:p>
          <a:p>
            <a:pPr marL="880110" lvl="1" indent="-514350"/>
            <a:r>
              <a:rPr lang="en-US" dirty="0" smtClean="0">
                <a:solidFill>
                  <a:srgbClr val="FF0000"/>
                </a:solidFill>
                <a:latin typeface="+mj-lt"/>
              </a:rPr>
              <a:t>A metal rod placed on top of buildings in areas where there is a high incidence of lightening. This rod attracts the lightening and is attached to a wire that runs to the ground. </a:t>
            </a:r>
          </a:p>
          <a:p>
            <a:pPr marL="514350" indent="-514350">
              <a:buNone/>
            </a:pPr>
            <a:endParaRPr lang="en-US" dirty="0" smtClean="0">
              <a:latin typeface="+mj-lt"/>
            </a:endParaRPr>
          </a:p>
        </p:txBody>
      </p:sp>
      <p:pic>
        <p:nvPicPr>
          <p:cNvPr id="57346" name="Picture 2" descr="http://farm3.staticflickr.com/2285/2051355544_08461a9599_z.jpg?zz=1"/>
          <p:cNvPicPr>
            <a:picLocks noChangeAspect="1" noChangeArrowheads="1"/>
          </p:cNvPicPr>
          <p:nvPr/>
        </p:nvPicPr>
        <p:blipFill>
          <a:blip r:embed="rId2" cstate="print"/>
          <a:srcRect/>
          <a:stretch>
            <a:fillRect/>
          </a:stretch>
        </p:blipFill>
        <p:spPr bwMode="auto">
          <a:xfrm>
            <a:off x="1905000" y="3200400"/>
            <a:ext cx="4953000" cy="329684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http://www.top4office.com/product/ricoh-mp3350-photocopier.gif"/>
          <p:cNvPicPr>
            <a:picLocks noChangeAspect="1" noChangeArrowheads="1"/>
          </p:cNvPicPr>
          <p:nvPr/>
        </p:nvPicPr>
        <p:blipFill>
          <a:blip r:embed="rId2" cstate="print"/>
          <a:srcRect/>
          <a:stretch>
            <a:fillRect/>
          </a:stretch>
        </p:blipFill>
        <p:spPr bwMode="auto">
          <a:xfrm>
            <a:off x="1905000" y="2590800"/>
            <a:ext cx="3124200" cy="3810000"/>
          </a:xfrm>
          <a:prstGeom prst="rect">
            <a:avLst/>
          </a:prstGeom>
          <a:noFill/>
        </p:spPr>
      </p:pic>
      <p:sp>
        <p:nvSpPr>
          <p:cNvPr id="2" name="Title 1"/>
          <p:cNvSpPr>
            <a:spLocks noGrp="1"/>
          </p:cNvSpPr>
          <p:nvPr>
            <p:ph type="title"/>
          </p:nvPr>
        </p:nvSpPr>
        <p:spPr>
          <a:xfrm>
            <a:off x="457200" y="381000"/>
            <a:ext cx="8229600" cy="1143000"/>
          </a:xfrm>
        </p:spPr>
        <p:txBody>
          <a:bodyPr>
            <a:normAutofit fontScale="90000"/>
          </a:bodyPr>
          <a:lstStyle/>
          <a:p>
            <a:r>
              <a:rPr lang="en-US" dirty="0" smtClean="0"/>
              <a:t/>
            </a:r>
            <a:br>
              <a:rPr lang="en-US" dirty="0" smtClean="0"/>
            </a:br>
            <a:r>
              <a:rPr lang="en-US" dirty="0" smtClean="0">
                <a:solidFill>
                  <a:srgbClr val="FF0000"/>
                </a:solidFill>
              </a:rPr>
              <a:t>Technologies that developed from static electricity, cont’d</a:t>
            </a:r>
            <a:endParaRPr lang="en-US" dirty="0">
              <a:solidFill>
                <a:srgbClr val="FF0000"/>
              </a:solidFill>
            </a:endParaRPr>
          </a:p>
        </p:txBody>
      </p:sp>
      <p:sp>
        <p:nvSpPr>
          <p:cNvPr id="3" name="Content Placeholder 2"/>
          <p:cNvSpPr>
            <a:spLocks noGrp="1"/>
          </p:cNvSpPr>
          <p:nvPr>
            <p:ph idx="1"/>
          </p:nvPr>
        </p:nvSpPr>
        <p:spPr>
          <a:xfrm>
            <a:off x="228600" y="1524000"/>
            <a:ext cx="6172200" cy="5334000"/>
          </a:xfrm>
        </p:spPr>
        <p:txBody>
          <a:bodyPr>
            <a:normAutofit/>
          </a:bodyPr>
          <a:lstStyle/>
          <a:p>
            <a:pPr marL="514350" indent="-514350">
              <a:buNone/>
            </a:pPr>
            <a:r>
              <a:rPr lang="en-US" sz="2800" dirty="0" smtClean="0">
                <a:latin typeface="+mj-lt"/>
              </a:rPr>
              <a:t>2. </a:t>
            </a:r>
            <a:r>
              <a:rPr lang="en-US" sz="2800" dirty="0" smtClean="0">
                <a:solidFill>
                  <a:srgbClr val="FF0000"/>
                </a:solidFill>
                <a:latin typeface="+mj-lt"/>
              </a:rPr>
              <a:t>Photocopiers</a:t>
            </a:r>
          </a:p>
          <a:p>
            <a:r>
              <a:rPr lang="en-US" sz="2800" dirty="0" smtClean="0">
                <a:solidFill>
                  <a:srgbClr val="FF0000"/>
                </a:solidFill>
                <a:latin typeface="+mj-lt"/>
              </a:rPr>
              <a:t>Described on page 241 in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ttp://www.bionairecanada.com/Images/Products/PRODUCTS/BAP1700-CN_34_349_14_616652.JPG"/>
          <p:cNvPicPr>
            <a:picLocks noChangeAspect="1" noChangeArrowheads="1"/>
          </p:cNvPicPr>
          <p:nvPr/>
        </p:nvPicPr>
        <p:blipFill>
          <a:blip r:embed="rId2" cstate="print"/>
          <a:srcRect/>
          <a:stretch>
            <a:fillRect/>
          </a:stretch>
        </p:blipFill>
        <p:spPr bwMode="auto">
          <a:xfrm>
            <a:off x="5257800" y="2133600"/>
            <a:ext cx="3886200" cy="3886200"/>
          </a:xfrm>
          <a:prstGeom prst="rect">
            <a:avLst/>
          </a:prstGeom>
          <a:noFill/>
        </p:spPr>
      </p:pic>
      <p:sp>
        <p:nvSpPr>
          <p:cNvPr id="2" name="Title 1"/>
          <p:cNvSpPr>
            <a:spLocks noGrp="1"/>
          </p:cNvSpPr>
          <p:nvPr>
            <p:ph type="title"/>
          </p:nvPr>
        </p:nvSpPr>
        <p:spPr>
          <a:xfrm>
            <a:off x="457200" y="381000"/>
            <a:ext cx="8229600" cy="1143000"/>
          </a:xfrm>
        </p:spPr>
        <p:txBody>
          <a:bodyPr>
            <a:normAutofit fontScale="90000"/>
          </a:bodyPr>
          <a:lstStyle/>
          <a:p>
            <a:r>
              <a:rPr lang="en-US" dirty="0" smtClean="0"/>
              <a:t/>
            </a:r>
            <a:br>
              <a:rPr lang="en-US" dirty="0" smtClean="0"/>
            </a:br>
            <a:r>
              <a:rPr lang="en-US" dirty="0" smtClean="0">
                <a:solidFill>
                  <a:srgbClr val="FF0000"/>
                </a:solidFill>
              </a:rPr>
              <a:t>Technologies that developed from static electricity, cont’d</a:t>
            </a:r>
            <a:endParaRPr lang="en-US" dirty="0">
              <a:solidFill>
                <a:srgbClr val="FF0000"/>
              </a:solidFill>
            </a:endParaRPr>
          </a:p>
        </p:txBody>
      </p:sp>
      <p:sp>
        <p:nvSpPr>
          <p:cNvPr id="3" name="Content Placeholder 2"/>
          <p:cNvSpPr>
            <a:spLocks noGrp="1"/>
          </p:cNvSpPr>
          <p:nvPr>
            <p:ph idx="1"/>
          </p:nvPr>
        </p:nvSpPr>
        <p:spPr>
          <a:xfrm>
            <a:off x="228600" y="1524000"/>
            <a:ext cx="5715000" cy="5334000"/>
          </a:xfrm>
        </p:spPr>
        <p:txBody>
          <a:bodyPr>
            <a:normAutofit/>
          </a:bodyPr>
          <a:lstStyle/>
          <a:p>
            <a:pPr marL="514350" indent="-514350">
              <a:buNone/>
            </a:pPr>
            <a:r>
              <a:rPr lang="en-US" sz="2800" dirty="0" smtClean="0">
                <a:latin typeface="+mj-lt"/>
              </a:rPr>
              <a:t>3. </a:t>
            </a:r>
            <a:r>
              <a:rPr lang="en-US" sz="2800" dirty="0" smtClean="0">
                <a:solidFill>
                  <a:srgbClr val="FF0000"/>
                </a:solidFill>
                <a:latin typeface="+mj-lt"/>
              </a:rPr>
              <a:t>Electrostatic Cleaners (aka air purifiers)</a:t>
            </a:r>
          </a:p>
          <a:p>
            <a:pPr marL="880110" lvl="1" indent="-514350"/>
            <a:r>
              <a:rPr lang="en-US" sz="2800" dirty="0" smtClean="0">
                <a:solidFill>
                  <a:srgbClr val="FF0000"/>
                </a:solidFill>
                <a:latin typeface="+mj-lt"/>
              </a:rPr>
              <a:t>Uses current electricity to charge plates inside the mechanism. Air is forced into the machine. The negatively charged plates are attracted to dust and other microorganisms in the air. These impurities stick to the plates and clean air exits the machine.</a:t>
            </a:r>
            <a:endParaRPr lang="en-US" sz="2800"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
            </a:r>
            <a:br>
              <a:rPr lang="en-US" dirty="0" smtClean="0"/>
            </a:br>
            <a:r>
              <a:rPr lang="en-US" dirty="0" smtClean="0">
                <a:solidFill>
                  <a:srgbClr val="FF0000"/>
                </a:solidFill>
              </a:rPr>
              <a:t>Technologies that developed from static electricity, cont’d</a:t>
            </a:r>
            <a:endParaRPr lang="en-US" dirty="0">
              <a:solidFill>
                <a:srgbClr val="FF0000"/>
              </a:solidFill>
            </a:endParaRPr>
          </a:p>
        </p:txBody>
      </p:sp>
      <p:sp>
        <p:nvSpPr>
          <p:cNvPr id="3" name="Content Placeholder 2"/>
          <p:cNvSpPr>
            <a:spLocks noGrp="1"/>
          </p:cNvSpPr>
          <p:nvPr>
            <p:ph idx="1"/>
          </p:nvPr>
        </p:nvSpPr>
        <p:spPr>
          <a:xfrm>
            <a:off x="228600" y="1524000"/>
            <a:ext cx="7924800" cy="5334000"/>
          </a:xfrm>
        </p:spPr>
        <p:txBody>
          <a:bodyPr>
            <a:normAutofit/>
          </a:bodyPr>
          <a:lstStyle/>
          <a:p>
            <a:pPr marL="514350" indent="-514350">
              <a:buNone/>
            </a:pPr>
            <a:r>
              <a:rPr lang="en-US" sz="2800" dirty="0" smtClean="0">
                <a:solidFill>
                  <a:srgbClr val="FF0000"/>
                </a:solidFill>
                <a:latin typeface="+mj-lt"/>
              </a:rPr>
              <a:t>4. Other:</a:t>
            </a:r>
          </a:p>
          <a:p>
            <a:pPr marL="514350" indent="-514350">
              <a:buNone/>
            </a:pPr>
            <a:r>
              <a:rPr lang="en-US" sz="2800" b="1" dirty="0" smtClean="0">
                <a:solidFill>
                  <a:srgbClr val="FF0000"/>
                </a:solidFill>
                <a:latin typeface="+mj-lt"/>
              </a:rPr>
              <a:t>Plastic sandwich wrap</a:t>
            </a:r>
            <a:r>
              <a:rPr lang="en-US" sz="2800" dirty="0" smtClean="0">
                <a:solidFill>
                  <a:srgbClr val="FF0000"/>
                </a:solidFill>
                <a:latin typeface="+mj-lt"/>
              </a:rPr>
              <a:t> clings because of static charge. </a:t>
            </a:r>
          </a:p>
          <a:p>
            <a:pPr marL="514350" indent="-514350">
              <a:buNone/>
            </a:pPr>
            <a:r>
              <a:rPr lang="en-US" sz="2800" dirty="0" smtClean="0">
                <a:solidFill>
                  <a:srgbClr val="FF0000"/>
                </a:solidFill>
                <a:latin typeface="+mj-lt"/>
              </a:rPr>
              <a:t>Static electricity is used to decrease air </a:t>
            </a:r>
            <a:r>
              <a:rPr lang="en-US" sz="2800" dirty="0" err="1" smtClean="0">
                <a:solidFill>
                  <a:srgbClr val="FF0000"/>
                </a:solidFill>
                <a:latin typeface="+mj-lt"/>
              </a:rPr>
              <a:t>polution</a:t>
            </a:r>
            <a:r>
              <a:rPr lang="en-US" sz="2800" dirty="0" smtClean="0">
                <a:solidFill>
                  <a:srgbClr val="FF0000"/>
                </a:solidFill>
                <a:latin typeface="+mj-lt"/>
              </a:rPr>
              <a:t>. </a:t>
            </a:r>
            <a:r>
              <a:rPr lang="en-US" sz="2800" b="1" dirty="0" smtClean="0">
                <a:solidFill>
                  <a:srgbClr val="FF0000"/>
                </a:solidFill>
                <a:latin typeface="+mj-lt"/>
              </a:rPr>
              <a:t>Devices in chimneys </a:t>
            </a:r>
            <a:r>
              <a:rPr lang="en-US" sz="2800" dirty="0" smtClean="0">
                <a:solidFill>
                  <a:srgbClr val="FF0000"/>
                </a:solidFill>
                <a:latin typeface="+mj-lt"/>
              </a:rPr>
              <a:t>use static charge to remove small particles of smoke and dust.</a:t>
            </a:r>
          </a:p>
          <a:p>
            <a:pPr marL="514350" indent="-514350">
              <a:buNone/>
            </a:pPr>
            <a:r>
              <a:rPr lang="en-US" sz="2800" dirty="0" smtClean="0">
                <a:solidFill>
                  <a:srgbClr val="FF0000"/>
                </a:solidFill>
                <a:latin typeface="+mj-lt"/>
              </a:rPr>
              <a:t>Static electricity is useful in </a:t>
            </a:r>
            <a:r>
              <a:rPr lang="en-US" sz="2800" b="1" dirty="0" smtClean="0">
                <a:solidFill>
                  <a:srgbClr val="FF0000"/>
                </a:solidFill>
                <a:latin typeface="+mj-lt"/>
              </a:rPr>
              <a:t>painting automobiles</a:t>
            </a:r>
            <a:r>
              <a:rPr lang="en-US" sz="2800" dirty="0" smtClean="0">
                <a:solidFill>
                  <a:srgbClr val="FF0000"/>
                </a:solidFill>
                <a:latin typeface="+mj-lt"/>
              </a:rPr>
              <a:t>. The paint is given an electrical charge and then sprayed onto the automobile. The charged paint particles stick to the metal.</a:t>
            </a:r>
            <a:endParaRPr lang="en-US" sz="2800" dirty="0">
              <a:solidFill>
                <a:srgbClr val="FF0000"/>
              </a:solidFill>
              <a:latin typeface="+mj-lt"/>
            </a:endParaRPr>
          </a:p>
        </p:txBody>
      </p:sp>
    </p:spTree>
    <p:extLst>
      <p:ext uri="{BB962C8B-B14F-4D97-AF65-F5344CB8AC3E}">
        <p14:creationId xmlns:p14="http://schemas.microsoft.com/office/powerpoint/2010/main" val="309232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24200" y="2438400"/>
            <a:ext cx="3200400" cy="1143000"/>
          </a:xfrm>
        </p:spPr>
        <p:txBody>
          <a:bodyPr>
            <a:normAutofit fontScale="90000"/>
          </a:bodyPr>
          <a:lstStyle/>
          <a:p>
            <a:pPr algn="ctr"/>
            <a:r>
              <a:rPr lang="en-US" dirty="0" smtClean="0">
                <a:solidFill>
                  <a:srgbClr val="FF0000"/>
                </a:solidFill>
              </a:rPr>
              <a:t>ELECTRICITY</a:t>
            </a:r>
            <a:br>
              <a:rPr lang="en-US" dirty="0" smtClean="0">
                <a:solidFill>
                  <a:srgbClr val="FF0000"/>
                </a:solidFill>
              </a:rPr>
            </a:br>
            <a:r>
              <a:rPr lang="en-US" sz="2500" dirty="0" smtClean="0">
                <a:solidFill>
                  <a:srgbClr val="FF0000"/>
                </a:solidFill>
              </a:rPr>
              <a:t>is everywhere!</a:t>
            </a:r>
            <a:endParaRPr lang="en-US" sz="25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solidFill>
                  <a:srgbClr val="FF0000"/>
                </a:solidFill>
              </a:rPr>
              <a:t>Careers related to Static Electricity</a:t>
            </a:r>
            <a:endParaRPr lang="en-US" dirty="0">
              <a:solidFill>
                <a:srgbClr val="FF0000"/>
              </a:solidFill>
            </a:endParaRPr>
          </a:p>
        </p:txBody>
      </p:sp>
      <p:sp>
        <p:nvSpPr>
          <p:cNvPr id="3" name="Content Placeholder 2"/>
          <p:cNvSpPr>
            <a:spLocks noGrp="1"/>
          </p:cNvSpPr>
          <p:nvPr>
            <p:ph idx="1"/>
          </p:nvPr>
        </p:nvSpPr>
        <p:spPr>
          <a:xfrm>
            <a:off x="228600" y="1600200"/>
            <a:ext cx="8763000" cy="5105400"/>
          </a:xfrm>
        </p:spPr>
        <p:txBody>
          <a:bodyPr/>
          <a:lstStyle/>
          <a:p>
            <a:r>
              <a:rPr lang="en-US" sz="2800" dirty="0" smtClean="0">
                <a:solidFill>
                  <a:srgbClr val="FF0000"/>
                </a:solidFill>
                <a:latin typeface="+mj-lt"/>
              </a:rPr>
              <a:t>Photocopier technician</a:t>
            </a:r>
          </a:p>
          <a:p>
            <a:endParaRPr lang="en-US" sz="2800" dirty="0" smtClean="0">
              <a:solidFill>
                <a:srgbClr val="FF0000"/>
              </a:solidFill>
              <a:latin typeface="+mj-lt"/>
            </a:endParaRPr>
          </a:p>
          <a:p>
            <a:r>
              <a:rPr lang="en-US" sz="2800" dirty="0" smtClean="0">
                <a:solidFill>
                  <a:srgbClr val="FF0000"/>
                </a:solidFill>
                <a:latin typeface="+mj-lt"/>
              </a:rPr>
              <a:t>Electrician</a:t>
            </a:r>
          </a:p>
          <a:p>
            <a:endParaRPr lang="en-US" sz="2800" dirty="0" smtClean="0">
              <a:solidFill>
                <a:srgbClr val="FF0000"/>
              </a:solidFill>
              <a:latin typeface="+mj-lt"/>
            </a:endParaRPr>
          </a:p>
          <a:p>
            <a:r>
              <a:rPr lang="en-US" sz="2800" dirty="0" smtClean="0">
                <a:solidFill>
                  <a:srgbClr val="FF0000"/>
                </a:solidFill>
                <a:latin typeface="+mj-lt"/>
              </a:rPr>
              <a:t>Engineer</a:t>
            </a:r>
          </a:p>
          <a:p>
            <a:endParaRPr lang="en-US" sz="2800" dirty="0" smtClean="0">
              <a:solidFill>
                <a:srgbClr val="FF0000"/>
              </a:solidFill>
              <a:latin typeface="+mj-lt"/>
            </a:endParaRPr>
          </a:p>
          <a:p>
            <a:r>
              <a:rPr lang="en-US" sz="2800" dirty="0" smtClean="0">
                <a:solidFill>
                  <a:srgbClr val="FF0000"/>
                </a:solidFill>
                <a:latin typeface="+mj-lt"/>
              </a:rPr>
              <a:t>Etc.</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US" dirty="0" smtClean="0">
                <a:solidFill>
                  <a:srgbClr val="FF0000"/>
                </a:solidFill>
              </a:rPr>
              <a:t>Section 7.1 Questions</a:t>
            </a:r>
            <a:endParaRPr lang="en-US" dirty="0">
              <a:solidFill>
                <a:srgbClr val="FF0000"/>
              </a:solidFill>
            </a:endParaRPr>
          </a:p>
        </p:txBody>
      </p:sp>
      <p:sp>
        <p:nvSpPr>
          <p:cNvPr id="3" name="Content Placeholder 2"/>
          <p:cNvSpPr>
            <a:spLocks noGrp="1"/>
          </p:cNvSpPr>
          <p:nvPr>
            <p:ph idx="1"/>
          </p:nvPr>
        </p:nvSpPr>
        <p:spPr>
          <a:xfrm>
            <a:off x="228600" y="1600200"/>
            <a:ext cx="8763000" cy="5105400"/>
          </a:xfrm>
        </p:spPr>
        <p:txBody>
          <a:bodyPr/>
          <a:lstStyle/>
          <a:p>
            <a:r>
              <a:rPr lang="en-US" dirty="0" smtClean="0">
                <a:solidFill>
                  <a:srgbClr val="FF0000"/>
                </a:solidFill>
              </a:rPr>
              <a:t>Page 237</a:t>
            </a:r>
          </a:p>
          <a:p>
            <a:r>
              <a:rPr lang="en-US" dirty="0" smtClean="0">
                <a:solidFill>
                  <a:srgbClr val="FF0000"/>
                </a:solidFill>
              </a:rPr>
              <a:t># 2, 4 – 9, 11, 13 - 16</a:t>
            </a:r>
            <a:endParaRPr lang="en-US" dirty="0">
              <a:solidFill>
                <a:srgbClr val="FF0000"/>
              </a:solidFill>
            </a:endParaRPr>
          </a:p>
        </p:txBody>
      </p:sp>
    </p:spTree>
    <p:extLst>
      <p:ext uri="{BB962C8B-B14F-4D97-AF65-F5344CB8AC3E}">
        <p14:creationId xmlns:p14="http://schemas.microsoft.com/office/powerpoint/2010/main" val="2470800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US" dirty="0" smtClean="0">
                <a:solidFill>
                  <a:srgbClr val="FF0000"/>
                </a:solidFill>
              </a:rPr>
              <a:t>Section 7.2 Electric Force (Cont)</a:t>
            </a:r>
            <a:endParaRPr lang="en-US" dirty="0">
              <a:solidFill>
                <a:srgbClr val="FF0000"/>
              </a:solidFill>
            </a:endParaRPr>
          </a:p>
        </p:txBody>
      </p:sp>
      <p:sp>
        <p:nvSpPr>
          <p:cNvPr id="3" name="Content Placeholder 2"/>
          <p:cNvSpPr>
            <a:spLocks noGrp="1"/>
          </p:cNvSpPr>
          <p:nvPr>
            <p:ph idx="1"/>
          </p:nvPr>
        </p:nvSpPr>
        <p:spPr>
          <a:xfrm>
            <a:off x="228600" y="1600200"/>
            <a:ext cx="8763000" cy="5105400"/>
          </a:xfrm>
        </p:spPr>
        <p:txBody>
          <a:bodyPr/>
          <a:lstStyle/>
          <a:p>
            <a:r>
              <a:rPr lang="en-US" dirty="0" smtClean="0">
                <a:solidFill>
                  <a:srgbClr val="FF0000"/>
                </a:solidFill>
              </a:rPr>
              <a:t>Early scientists discovered that two positively charged objects placed together </a:t>
            </a:r>
            <a:r>
              <a:rPr lang="en-US" b="1" dirty="0" smtClean="0">
                <a:solidFill>
                  <a:srgbClr val="FF0000"/>
                </a:solidFill>
              </a:rPr>
              <a:t>repelled</a:t>
            </a:r>
            <a:r>
              <a:rPr lang="en-US" dirty="0" smtClean="0">
                <a:solidFill>
                  <a:srgbClr val="FF0000"/>
                </a:solidFill>
              </a:rPr>
              <a:t> each other as did two negatively charged objects.</a:t>
            </a:r>
          </a:p>
          <a:p>
            <a:endParaRPr lang="en-US" dirty="0" smtClean="0">
              <a:solidFill>
                <a:srgbClr val="FF0000"/>
              </a:solidFill>
            </a:endParaRPr>
          </a:p>
          <a:p>
            <a:r>
              <a:rPr lang="en-US" dirty="0" smtClean="0">
                <a:solidFill>
                  <a:srgbClr val="FF0000"/>
                </a:solidFill>
              </a:rPr>
              <a:t>When a positively charged object was brought close to a negatively charged object, the two objects </a:t>
            </a:r>
            <a:r>
              <a:rPr lang="en-US" b="1" dirty="0" smtClean="0">
                <a:solidFill>
                  <a:srgbClr val="FF0000"/>
                </a:solidFill>
              </a:rPr>
              <a:t>attracted</a:t>
            </a:r>
            <a:r>
              <a:rPr lang="en-US" dirty="0" smtClean="0">
                <a:solidFill>
                  <a:srgbClr val="FF0000"/>
                </a:solidFill>
              </a:rPr>
              <a:t> one another.</a:t>
            </a:r>
          </a:p>
          <a:p>
            <a:endParaRPr lang="en-US" dirty="0" smtClean="0">
              <a:solidFill>
                <a:srgbClr val="FF0000"/>
              </a:solidFill>
            </a:endParaRPr>
          </a:p>
          <a:p>
            <a:r>
              <a:rPr lang="en-US" dirty="0" smtClean="0">
                <a:solidFill>
                  <a:srgbClr val="FF0000"/>
                </a:solidFill>
              </a:rPr>
              <a:t>Charged objects also attract neutral ones.</a:t>
            </a:r>
            <a:endParaRPr lang="en-US" dirty="0">
              <a:solidFill>
                <a:srgbClr val="FF0000"/>
              </a:solidFill>
            </a:endParaRPr>
          </a:p>
        </p:txBody>
      </p:sp>
    </p:spTree>
    <p:extLst>
      <p:ext uri="{BB962C8B-B14F-4D97-AF65-F5344CB8AC3E}">
        <p14:creationId xmlns:p14="http://schemas.microsoft.com/office/powerpoint/2010/main" val="24708005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cstate="print"/>
          <a:srcRect/>
          <a:stretch>
            <a:fillRect/>
          </a:stretch>
        </p:blipFill>
        <p:spPr bwMode="auto">
          <a:xfrm>
            <a:off x="1371600" y="3352800"/>
            <a:ext cx="5909847" cy="2057400"/>
          </a:xfrm>
          <a:prstGeom prst="rect">
            <a:avLst/>
          </a:prstGeom>
          <a:noFill/>
          <a:ln w="9525">
            <a:noFill/>
            <a:miter lim="800000"/>
            <a:headEnd/>
            <a:tailEnd/>
          </a:ln>
        </p:spPr>
      </p:pic>
      <p:sp>
        <p:nvSpPr>
          <p:cNvPr id="2" name="Title 1"/>
          <p:cNvSpPr>
            <a:spLocks noGrp="1"/>
          </p:cNvSpPr>
          <p:nvPr>
            <p:ph type="title"/>
          </p:nvPr>
        </p:nvSpPr>
        <p:spPr>
          <a:xfrm>
            <a:off x="457200" y="304800"/>
            <a:ext cx="8229600" cy="1143000"/>
          </a:xfrm>
        </p:spPr>
        <p:txBody>
          <a:bodyPr/>
          <a:lstStyle/>
          <a:p>
            <a:r>
              <a:rPr lang="en-US" dirty="0" smtClean="0">
                <a:solidFill>
                  <a:srgbClr val="FF0000"/>
                </a:solidFill>
              </a:rPr>
              <a:t>Laws of Electric Charges</a:t>
            </a:r>
            <a:endParaRPr lang="en-US" dirty="0">
              <a:solidFill>
                <a:srgbClr val="FF0000"/>
              </a:solidFill>
            </a:endParaRPr>
          </a:p>
        </p:txBody>
      </p:sp>
      <p:sp>
        <p:nvSpPr>
          <p:cNvPr id="3" name="Content Placeholder 2"/>
          <p:cNvSpPr>
            <a:spLocks noGrp="1"/>
          </p:cNvSpPr>
          <p:nvPr>
            <p:ph idx="1"/>
          </p:nvPr>
        </p:nvSpPr>
        <p:spPr>
          <a:xfrm>
            <a:off x="228600" y="1371600"/>
            <a:ext cx="8458200" cy="4953000"/>
          </a:xfrm>
        </p:spPr>
        <p:txBody>
          <a:bodyPr>
            <a:normAutofit/>
          </a:bodyPr>
          <a:lstStyle/>
          <a:p>
            <a:pPr marL="514350" indent="-514350">
              <a:buFont typeface="+mj-lt"/>
              <a:buAutoNum type="arabicPeriod"/>
            </a:pPr>
            <a:r>
              <a:rPr lang="en-US" dirty="0" smtClean="0">
                <a:solidFill>
                  <a:srgbClr val="FF0000"/>
                </a:solidFill>
              </a:rPr>
              <a:t>Like Charges Repel</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solidFill>
                  <a:srgbClr val="FF0000"/>
                </a:solidFill>
              </a:rPr>
              <a:t>Unlike Charges Attract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solidFill>
                  <a:srgbClr val="FF0000"/>
                </a:solidFill>
              </a:rPr>
              <a:t>Charged objects will attract some neutral ones</a:t>
            </a:r>
            <a:r>
              <a:rPr lang="en-US" smtClean="0">
                <a:solidFill>
                  <a:srgbClr val="FF0000"/>
                </a:solidFill>
              </a:rPr>
              <a:t>. </a:t>
            </a:r>
            <a:endParaRPr lang="en-US" dirty="0"/>
          </a:p>
        </p:txBody>
      </p:sp>
      <p:pic>
        <p:nvPicPr>
          <p:cNvPr id="50179" name="Picture 3"/>
          <p:cNvPicPr>
            <a:picLocks noChangeAspect="1" noChangeArrowheads="1"/>
          </p:cNvPicPr>
          <p:nvPr/>
        </p:nvPicPr>
        <p:blipFill>
          <a:blip r:embed="rId3" cstate="print"/>
          <a:srcRect/>
          <a:stretch>
            <a:fillRect/>
          </a:stretch>
        </p:blipFill>
        <p:spPr bwMode="auto">
          <a:xfrm>
            <a:off x="457200" y="2057400"/>
            <a:ext cx="3657600" cy="870439"/>
          </a:xfrm>
          <a:prstGeom prst="rect">
            <a:avLst/>
          </a:prstGeom>
          <a:noFill/>
          <a:ln w="9525">
            <a:noFill/>
            <a:miter lim="800000"/>
            <a:headEnd/>
            <a:tailEnd/>
          </a:ln>
        </p:spPr>
      </p:pic>
      <p:pic>
        <p:nvPicPr>
          <p:cNvPr id="50180" name="Picture 4"/>
          <p:cNvPicPr>
            <a:picLocks noChangeAspect="1" noChangeArrowheads="1"/>
          </p:cNvPicPr>
          <p:nvPr/>
        </p:nvPicPr>
        <p:blipFill>
          <a:blip r:embed="rId4" cstate="print"/>
          <a:srcRect/>
          <a:stretch>
            <a:fillRect/>
          </a:stretch>
        </p:blipFill>
        <p:spPr bwMode="auto">
          <a:xfrm>
            <a:off x="4419600" y="2057400"/>
            <a:ext cx="3429000" cy="832522"/>
          </a:xfrm>
          <a:prstGeom prst="rect">
            <a:avLst/>
          </a:prstGeom>
          <a:noFill/>
          <a:ln w="9525">
            <a:noFill/>
            <a:miter lim="800000"/>
            <a:headEnd/>
            <a:tailEnd/>
          </a:ln>
        </p:spPr>
      </p:pic>
      <mc:AlternateContent xmlns:mc="http://schemas.openxmlformats.org/markup-compatibility/2006">
        <mc:Choice xmlns:p14="http://schemas.microsoft.com/office/powerpoint/2010/main" Requires="p14">
          <p:contentPart p14:bwMode="auto" r:id="rId5">
            <p14:nvContentPartPr>
              <p14:cNvPr id="11" name="Ink 10"/>
              <p14:cNvContentPartPr/>
              <p14:nvPr/>
            </p14:nvContentPartPr>
            <p14:xfrm>
              <a:off x="2476545" y="2066835"/>
              <a:ext cx="10080" cy="124200"/>
            </p14:xfrm>
          </p:contentPart>
        </mc:Choice>
        <mc:Fallback>
          <p:pic>
            <p:nvPicPr>
              <p:cNvPr id="11" name="Ink 10"/>
              <p:cNvPicPr/>
              <p:nvPr/>
            </p:nvPicPr>
            <p:blipFill>
              <a:blip r:embed="rId6"/>
              <a:stretch>
                <a:fillRect/>
              </a:stretch>
            </p:blipFill>
            <p:spPr>
              <a:xfrm>
                <a:off x="2464665" y="2054955"/>
                <a:ext cx="33840" cy="147960"/>
              </a:xfrm>
              <a:prstGeom prst="rect">
                <a:avLst/>
              </a:prstGeom>
            </p:spPr>
          </p:pic>
        </mc:Fallback>
      </mc:AlternateContent>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srgbClr val="FF0000"/>
                </a:solidFill>
              </a:rPr>
              <a:t>Electricity</a:t>
            </a:r>
            <a:endParaRPr lang="en-US" dirty="0">
              <a:solidFill>
                <a:srgbClr val="FF0000"/>
              </a:solidFill>
            </a:endParaRPr>
          </a:p>
        </p:txBody>
      </p:sp>
      <p:sp>
        <p:nvSpPr>
          <p:cNvPr id="3" name="Content Placeholder 2"/>
          <p:cNvSpPr>
            <a:spLocks noGrp="1"/>
          </p:cNvSpPr>
          <p:nvPr>
            <p:ph idx="1"/>
          </p:nvPr>
        </p:nvSpPr>
        <p:spPr>
          <a:xfrm>
            <a:off x="381000" y="1524000"/>
            <a:ext cx="8534400" cy="5029200"/>
          </a:xfrm>
        </p:spPr>
        <p:txBody>
          <a:bodyPr>
            <a:normAutofit/>
          </a:bodyPr>
          <a:lstStyle/>
          <a:p>
            <a:r>
              <a:rPr lang="en-US" sz="3200" b="1" dirty="0" smtClean="0">
                <a:solidFill>
                  <a:srgbClr val="FF0000"/>
                </a:solidFill>
                <a:latin typeface="+mj-lt"/>
              </a:rPr>
              <a:t>There are two types:</a:t>
            </a:r>
          </a:p>
          <a:p>
            <a:pPr marL="514350" indent="-514350">
              <a:buAutoNum type="arabicParenR"/>
            </a:pPr>
            <a:r>
              <a:rPr lang="en-US" sz="3200" b="1" dirty="0" smtClean="0">
                <a:solidFill>
                  <a:srgbClr val="FF0000"/>
                </a:solidFill>
                <a:latin typeface="+mj-lt"/>
              </a:rPr>
              <a:t>Static Electricity: </a:t>
            </a:r>
            <a:r>
              <a:rPr lang="en-US" sz="3200" dirty="0" smtClean="0">
                <a:solidFill>
                  <a:srgbClr val="FF0000"/>
                </a:solidFill>
                <a:latin typeface="+mj-lt"/>
              </a:rPr>
              <a:t>The build-up of electric charges on the surface of objects.</a:t>
            </a:r>
          </a:p>
          <a:p>
            <a:pPr marL="880110" lvl="1" indent="-514350"/>
            <a:r>
              <a:rPr lang="en-US" sz="3000" dirty="0" smtClean="0">
                <a:solidFill>
                  <a:srgbClr val="FF0000"/>
                </a:solidFill>
                <a:latin typeface="+mj-lt"/>
              </a:rPr>
              <a:t>A static charge does not move unless it is removed by a ground or is discharged.</a:t>
            </a:r>
          </a:p>
          <a:p>
            <a:pPr marL="880110" lvl="1" indent="-514350"/>
            <a:r>
              <a:rPr lang="en-US" sz="3000" dirty="0" smtClean="0">
                <a:solidFill>
                  <a:srgbClr val="FF0000"/>
                </a:solidFill>
                <a:latin typeface="+mj-lt"/>
              </a:rPr>
              <a:t>Getting shocked is a result of static electricity.</a:t>
            </a:r>
          </a:p>
          <a:p>
            <a:pPr marL="880110" lvl="1" indent="-514350"/>
            <a:endParaRPr lang="en-US" sz="3000" dirty="0" smtClean="0">
              <a:latin typeface="+mj-lt"/>
            </a:endParaRPr>
          </a:p>
          <a:p>
            <a:pPr marL="514350" indent="-514350">
              <a:buFont typeface="Wingdings 2"/>
              <a:buAutoNum type="arabicParenR"/>
            </a:pPr>
            <a:r>
              <a:rPr lang="en-US" sz="3200" b="1" dirty="0" smtClean="0">
                <a:solidFill>
                  <a:srgbClr val="FF0000"/>
                </a:solidFill>
                <a:latin typeface="+mj-lt"/>
              </a:rPr>
              <a:t>Current Electricity:  </a:t>
            </a:r>
            <a:r>
              <a:rPr lang="en-US" sz="3200" dirty="0" smtClean="0">
                <a:solidFill>
                  <a:srgbClr val="FF0000"/>
                </a:solidFill>
                <a:latin typeface="+mj-lt"/>
              </a:rPr>
              <a:t>The continuous flow of electric charge (through a wire, for example).</a:t>
            </a:r>
          </a:p>
          <a:p>
            <a:pPr marL="514350" indent="-514350">
              <a:buAutoNum type="arabicParenR"/>
            </a:pPr>
            <a:endParaRPr lang="en-US" sz="3200" dirty="0" smtClean="0">
              <a:latin typeface="+mj-lt"/>
            </a:endParaRPr>
          </a:p>
          <a:p>
            <a:pPr>
              <a:buNone/>
            </a:pPr>
            <a:endParaRPr lang="en-US" sz="3200"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srgbClr val="FF0000"/>
                </a:solidFill>
              </a:rPr>
              <a:t>Small Review from Unit 1</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sz="2800" dirty="0" smtClean="0">
                <a:solidFill>
                  <a:srgbClr val="FF0000"/>
                </a:solidFill>
                <a:latin typeface="+mj-lt"/>
              </a:rPr>
              <a:t>All matter is made up of small particles called atoms.</a:t>
            </a:r>
          </a:p>
          <a:p>
            <a:r>
              <a:rPr lang="en-US" sz="2800" dirty="0" smtClean="0">
                <a:solidFill>
                  <a:srgbClr val="FF0000"/>
                </a:solidFill>
                <a:latin typeface="+mj-lt"/>
              </a:rPr>
              <a:t>The center or nucleus of an atom contains neutrons (no charge) and protons (positive charge).</a:t>
            </a:r>
          </a:p>
          <a:p>
            <a:r>
              <a:rPr lang="en-US" sz="2800" dirty="0" smtClean="0">
                <a:solidFill>
                  <a:srgbClr val="FF0000"/>
                </a:solidFill>
                <a:latin typeface="+mj-lt"/>
              </a:rPr>
              <a:t>The nucleus has a positive charge.</a:t>
            </a:r>
          </a:p>
          <a:p>
            <a:r>
              <a:rPr lang="en-US" sz="2800" dirty="0" smtClean="0">
                <a:solidFill>
                  <a:srgbClr val="FF0000"/>
                </a:solidFill>
                <a:latin typeface="+mj-lt"/>
              </a:rPr>
              <a:t>Electrons (negative charge) are around the positive nucleus.</a:t>
            </a:r>
          </a:p>
          <a:p>
            <a:r>
              <a:rPr lang="en-US" sz="2800" dirty="0" smtClean="0">
                <a:solidFill>
                  <a:srgbClr val="FF0000"/>
                </a:solidFill>
                <a:latin typeface="+mj-lt"/>
              </a:rPr>
              <a:t>Electrons are smaller  and can sometimes move between energy levels.</a:t>
            </a:r>
          </a:p>
          <a:p>
            <a:r>
              <a:rPr lang="en-US" sz="2800" dirty="0" smtClean="0">
                <a:solidFill>
                  <a:srgbClr val="FF0000"/>
                </a:solidFill>
                <a:latin typeface="+mj-lt"/>
              </a:rPr>
              <a:t>Protons are larger and are found in the nucleus.  They do not move.</a:t>
            </a:r>
          </a:p>
          <a:p>
            <a:endParaRPr lang="en-US" dirty="0" smtClean="0"/>
          </a:p>
          <a:p>
            <a:endParaRPr lang="en-US" dirty="0" smtClean="0"/>
          </a:p>
          <a:p>
            <a:pPr>
              <a:buNone/>
            </a:pP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dirty="0" smtClean="0">
                <a:solidFill>
                  <a:srgbClr val="FF0000"/>
                </a:solidFill>
              </a:rPr>
              <a:t>Charges on objects can change</a:t>
            </a:r>
            <a:endParaRPr lang="en-US" dirty="0">
              <a:solidFill>
                <a:srgbClr val="FF0000"/>
              </a:solidFill>
            </a:endParaRPr>
          </a:p>
        </p:txBody>
      </p:sp>
      <p:sp>
        <p:nvSpPr>
          <p:cNvPr id="3" name="Content Placeholder 2"/>
          <p:cNvSpPr>
            <a:spLocks noGrp="1"/>
          </p:cNvSpPr>
          <p:nvPr>
            <p:ph idx="1"/>
          </p:nvPr>
        </p:nvSpPr>
        <p:spPr>
          <a:xfrm>
            <a:off x="457200" y="1371600"/>
            <a:ext cx="8229600" cy="4953000"/>
          </a:xfrm>
        </p:spPr>
        <p:txBody>
          <a:bodyPr>
            <a:normAutofit/>
          </a:bodyPr>
          <a:lstStyle/>
          <a:p>
            <a:r>
              <a:rPr lang="en-US" sz="2800" dirty="0" smtClean="0">
                <a:solidFill>
                  <a:srgbClr val="FF0000"/>
                </a:solidFill>
                <a:latin typeface="+mj-lt"/>
              </a:rPr>
              <a:t>In a solid material, only the electrons are able to move. The protons </a:t>
            </a:r>
            <a:r>
              <a:rPr lang="en-US" sz="2800" b="1" i="1" u="sng" dirty="0" smtClean="0">
                <a:solidFill>
                  <a:srgbClr val="FF0000"/>
                </a:solidFill>
                <a:latin typeface="+mj-lt"/>
              </a:rPr>
              <a:t>do not move</a:t>
            </a:r>
            <a:r>
              <a:rPr lang="en-US" sz="2800" dirty="0" smtClean="0">
                <a:solidFill>
                  <a:srgbClr val="FF0000"/>
                </a:solidFill>
                <a:latin typeface="+mj-lt"/>
              </a:rPr>
              <a:t>; they remain inside the nucleus.</a:t>
            </a:r>
          </a:p>
          <a:p>
            <a:r>
              <a:rPr lang="en-US" sz="2800" dirty="0" smtClean="0">
                <a:solidFill>
                  <a:srgbClr val="FF0000"/>
                </a:solidFill>
                <a:latin typeface="+mj-lt"/>
              </a:rPr>
              <a:t>Solid materials become charged as electrons are transferred between materials.</a:t>
            </a:r>
          </a:p>
          <a:p>
            <a:r>
              <a:rPr lang="en-US" sz="2800" dirty="0" smtClean="0">
                <a:solidFill>
                  <a:srgbClr val="FF0000"/>
                </a:solidFill>
                <a:latin typeface="+mj-lt"/>
              </a:rPr>
              <a:t>The friction between two objects can result in one object losing electrons and the other object gaining electrons.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dirty="0" smtClean="0">
                <a:solidFill>
                  <a:srgbClr val="FF0000"/>
                </a:solidFill>
              </a:rPr>
              <a:t>Charges on objects can change</a:t>
            </a:r>
            <a:endParaRPr lang="en-US" dirty="0">
              <a:solidFill>
                <a:srgbClr val="FF0000"/>
              </a:solidFill>
            </a:endParaRPr>
          </a:p>
        </p:txBody>
      </p:sp>
      <p:sp>
        <p:nvSpPr>
          <p:cNvPr id="3" name="Content Placeholder 2"/>
          <p:cNvSpPr>
            <a:spLocks noGrp="1"/>
          </p:cNvSpPr>
          <p:nvPr>
            <p:ph idx="1"/>
          </p:nvPr>
        </p:nvSpPr>
        <p:spPr>
          <a:xfrm>
            <a:off x="457200" y="1371600"/>
            <a:ext cx="8229600" cy="4953000"/>
          </a:xfrm>
        </p:spPr>
        <p:txBody>
          <a:bodyPr>
            <a:normAutofit/>
          </a:bodyPr>
          <a:lstStyle/>
          <a:p>
            <a:r>
              <a:rPr lang="en-US" sz="2800" b="1" dirty="0" smtClean="0">
                <a:solidFill>
                  <a:srgbClr val="FF0000"/>
                </a:solidFill>
                <a:latin typeface="+mj-lt"/>
              </a:rPr>
              <a:t>Positive charge</a:t>
            </a:r>
            <a:r>
              <a:rPr lang="en-US" sz="2800" dirty="0" smtClean="0">
                <a:solidFill>
                  <a:srgbClr val="FF0000"/>
                </a:solidFill>
                <a:latin typeface="+mj-lt"/>
              </a:rPr>
              <a:t>:  if an object loses electrons (negative) it has more positive charge than negative so the object has an overall positive charge.</a:t>
            </a:r>
          </a:p>
          <a:p>
            <a:endParaRPr lang="en-US" sz="2800" dirty="0" smtClean="0">
              <a:latin typeface="+mj-lt"/>
            </a:endParaRPr>
          </a:p>
          <a:p>
            <a:r>
              <a:rPr lang="en-US" sz="2800" b="1" dirty="0" smtClean="0">
                <a:solidFill>
                  <a:srgbClr val="FF0000"/>
                </a:solidFill>
                <a:latin typeface="+mj-lt"/>
              </a:rPr>
              <a:t>Negative charge</a:t>
            </a:r>
            <a:r>
              <a:rPr lang="en-US" sz="2800" dirty="0" smtClean="0">
                <a:solidFill>
                  <a:srgbClr val="FF0000"/>
                </a:solidFill>
                <a:latin typeface="+mj-lt"/>
              </a:rPr>
              <a:t>:  if an object gains electrons (negative) it has more negative charge than positive so the object has an overall negative charge.</a:t>
            </a:r>
          </a:p>
          <a:p>
            <a:endParaRPr lang="en-US" sz="2800" dirty="0" smtClean="0">
              <a:latin typeface="+mj-lt"/>
            </a:endParaRPr>
          </a:p>
          <a:p>
            <a:r>
              <a:rPr lang="en-US" sz="2800" b="1" dirty="0" smtClean="0">
                <a:solidFill>
                  <a:srgbClr val="FF0000"/>
                </a:solidFill>
                <a:latin typeface="+mj-lt"/>
              </a:rPr>
              <a:t>Neutral:  </a:t>
            </a:r>
            <a:r>
              <a:rPr lang="en-US" sz="2800" dirty="0" smtClean="0">
                <a:solidFill>
                  <a:srgbClr val="FF0000"/>
                </a:solidFill>
                <a:latin typeface="+mj-lt"/>
              </a:rPr>
              <a:t>if an object has the same number of positive charges and negative charges. </a:t>
            </a:r>
            <a:endParaRPr lang="en-US" sz="2800"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smtClean="0">
                <a:solidFill>
                  <a:srgbClr val="FF0000"/>
                </a:solidFill>
              </a:rPr>
              <a:t>Charges on objects can change</a:t>
            </a:r>
            <a:endParaRPr lang="en-US" dirty="0">
              <a:solidFill>
                <a:srgbClr val="FF0000"/>
              </a:solidFill>
            </a:endParaRPr>
          </a:p>
        </p:txBody>
      </p:sp>
      <p:sp>
        <p:nvSpPr>
          <p:cNvPr id="3" name="Content Placeholder 2"/>
          <p:cNvSpPr>
            <a:spLocks noGrp="1"/>
          </p:cNvSpPr>
          <p:nvPr>
            <p:ph idx="1"/>
          </p:nvPr>
        </p:nvSpPr>
        <p:spPr>
          <a:xfrm>
            <a:off x="304800" y="838200"/>
            <a:ext cx="8229600" cy="5562600"/>
          </a:xfrm>
        </p:spPr>
        <p:txBody>
          <a:bodyPr>
            <a:normAutofit lnSpcReduction="10000"/>
          </a:bodyPr>
          <a:lstStyle/>
          <a:p>
            <a:pPr>
              <a:buNone/>
            </a:pPr>
            <a:endParaRPr lang="en-US" sz="2800" dirty="0" smtClean="0">
              <a:latin typeface="+mj-lt"/>
            </a:endParaRPr>
          </a:p>
          <a:p>
            <a:r>
              <a:rPr lang="en-US" sz="2800" dirty="0" smtClean="0">
                <a:solidFill>
                  <a:srgbClr val="FF0000"/>
                </a:solidFill>
                <a:latin typeface="+mj-lt"/>
              </a:rPr>
              <a:t>Did you ever rub a balloon on your head and stick it to a wall? Did you notice your hair was attracted to the balloon afterwards? This is due to electron transfer.</a:t>
            </a:r>
          </a:p>
          <a:p>
            <a:r>
              <a:rPr lang="en-US" sz="2800" dirty="0" smtClean="0">
                <a:solidFill>
                  <a:srgbClr val="FF0000"/>
                </a:solidFill>
                <a:latin typeface="+mj-lt"/>
              </a:rPr>
              <a:t>Both objects are neutral but when rubbed together, the electrons move from  </a:t>
            </a:r>
          </a:p>
          <a:p>
            <a:pPr>
              <a:buNone/>
            </a:pPr>
            <a:r>
              <a:rPr lang="en-US" sz="2800" dirty="0" smtClean="0">
                <a:solidFill>
                  <a:srgbClr val="FF0000"/>
                </a:solidFill>
                <a:latin typeface="+mj-lt"/>
              </a:rPr>
              <a:t>    the surface of your </a:t>
            </a:r>
          </a:p>
          <a:p>
            <a:pPr>
              <a:buNone/>
            </a:pPr>
            <a:r>
              <a:rPr lang="en-US" sz="2800" dirty="0" smtClean="0">
                <a:solidFill>
                  <a:srgbClr val="FF0000"/>
                </a:solidFill>
                <a:latin typeface="+mj-lt"/>
              </a:rPr>
              <a:t>    hair onto the balloon.</a:t>
            </a:r>
          </a:p>
          <a:p>
            <a:r>
              <a:rPr lang="en-US" dirty="0" smtClean="0">
                <a:solidFill>
                  <a:srgbClr val="FF0000"/>
                </a:solidFill>
                <a:latin typeface="+mj-lt"/>
              </a:rPr>
              <a:t>Results: </a:t>
            </a:r>
          </a:p>
          <a:p>
            <a:pPr lvl="1"/>
            <a:r>
              <a:rPr lang="en-US" dirty="0" smtClean="0">
                <a:solidFill>
                  <a:srgbClr val="FF0000"/>
                </a:solidFill>
                <a:latin typeface="+mj-lt"/>
              </a:rPr>
              <a:t>hair:+charge</a:t>
            </a:r>
          </a:p>
          <a:p>
            <a:pPr lvl="1"/>
            <a:r>
              <a:rPr lang="en-US" dirty="0" smtClean="0">
                <a:solidFill>
                  <a:srgbClr val="FF0000"/>
                </a:solidFill>
                <a:latin typeface="+mj-lt"/>
              </a:rPr>
              <a:t>balloon:-charge</a:t>
            </a:r>
            <a:endParaRPr lang="en-US" dirty="0">
              <a:solidFill>
                <a:srgbClr val="FF0000"/>
              </a:solidFill>
              <a:latin typeface="+mj-lt"/>
            </a:endParaRPr>
          </a:p>
        </p:txBody>
      </p:sp>
      <p:pic>
        <p:nvPicPr>
          <p:cNvPr id="22532" name="Picture 4" descr="http://t2.gstatic.com/images?q=tbn:ANd9GcSCne0nwcK0wNI_VYXiefAK9yuR141jH1xz4w7tDKt87Qw5Dje9"/>
          <p:cNvPicPr>
            <a:picLocks noChangeAspect="1" noChangeArrowheads="1"/>
          </p:cNvPicPr>
          <p:nvPr/>
        </p:nvPicPr>
        <p:blipFill>
          <a:blip r:embed="rId3" cstate="print"/>
          <a:srcRect/>
          <a:stretch>
            <a:fillRect/>
          </a:stretch>
        </p:blipFill>
        <p:spPr bwMode="auto">
          <a:xfrm>
            <a:off x="5715000" y="3352800"/>
            <a:ext cx="2892731" cy="3276600"/>
          </a:xfrm>
          <a:prstGeom prst="rect">
            <a:avLst/>
          </a:prstGeom>
          <a:noFill/>
        </p:spPr>
      </p:pic>
      <p:pic>
        <p:nvPicPr>
          <p:cNvPr id="22530" name="Picture 2" descr="http://www.clker.com/cliparts/0/6/9/c/1194986736244974413balloon-red-aj.svg.hi.png"/>
          <p:cNvPicPr>
            <a:picLocks noChangeAspect="1" noChangeArrowheads="1"/>
          </p:cNvPicPr>
          <p:nvPr/>
        </p:nvPicPr>
        <p:blipFill>
          <a:blip r:embed="rId4" cstate="print"/>
          <a:srcRect/>
          <a:stretch>
            <a:fillRect/>
          </a:stretch>
        </p:blipFill>
        <p:spPr bwMode="auto">
          <a:xfrm rot="993336">
            <a:off x="3778884" y="3350956"/>
            <a:ext cx="2229493" cy="4384671"/>
          </a:xfrm>
          <a:prstGeom prst="rect">
            <a:avLst/>
          </a:prstGeom>
          <a:noFill/>
        </p:spPr>
      </p:pic>
      <p:sp>
        <p:nvSpPr>
          <p:cNvPr id="10" name="Right Arrow 9"/>
          <p:cNvSpPr/>
          <p:nvPr/>
        </p:nvSpPr>
        <p:spPr>
          <a:xfrm rot="10800000">
            <a:off x="5257800" y="3962400"/>
            <a:ext cx="1136614" cy="556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410200" y="4038600"/>
            <a:ext cx="1066800" cy="369332"/>
          </a:xfrm>
          <a:prstGeom prst="rect">
            <a:avLst/>
          </a:prstGeom>
          <a:noFill/>
        </p:spPr>
        <p:txBody>
          <a:bodyPr wrap="square" rtlCol="0">
            <a:spAutoFit/>
          </a:bodyPr>
          <a:lstStyle/>
          <a:p>
            <a:r>
              <a:rPr lang="en-US" b="1" dirty="0" smtClean="0">
                <a:solidFill>
                  <a:schemeClr val="bg1"/>
                </a:solidFill>
              </a:rPr>
              <a:t>e-</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Friction and Static Charge</a:t>
            </a:r>
            <a:endParaRPr lang="en-US" dirty="0">
              <a:solidFill>
                <a:srgbClr val="FF0000"/>
              </a:solidFill>
            </a:endParaRPr>
          </a:p>
        </p:txBody>
      </p:sp>
      <p:sp>
        <p:nvSpPr>
          <p:cNvPr id="3" name="Content Placeholder 2"/>
          <p:cNvSpPr>
            <a:spLocks noGrp="1"/>
          </p:cNvSpPr>
          <p:nvPr>
            <p:ph idx="1"/>
          </p:nvPr>
        </p:nvSpPr>
        <p:spPr/>
        <p:txBody>
          <a:bodyPr>
            <a:normAutofit/>
          </a:bodyPr>
          <a:lstStyle/>
          <a:p>
            <a:pPr lvl="1"/>
            <a:endParaRPr lang="en-US" dirty="0" smtClean="0">
              <a:latin typeface="+mj-lt"/>
            </a:endParaRPr>
          </a:p>
          <a:p>
            <a:pPr lvl="1"/>
            <a:r>
              <a:rPr lang="en-US" b="1" dirty="0" smtClean="0">
                <a:solidFill>
                  <a:srgbClr val="FF0000"/>
                </a:solidFill>
                <a:latin typeface="+mj-lt"/>
              </a:rPr>
              <a:t>Friction</a:t>
            </a:r>
            <a:r>
              <a:rPr lang="en-US" dirty="0" smtClean="0">
                <a:solidFill>
                  <a:srgbClr val="FF0000"/>
                </a:solidFill>
                <a:latin typeface="+mj-lt"/>
              </a:rPr>
              <a:t> occurs when objects rub against each other. The friction between two objects can result in one object losing electrons and the other object gaining electrons.</a:t>
            </a:r>
          </a:p>
          <a:p>
            <a:pPr lvl="1"/>
            <a:endParaRPr lang="en-US" dirty="0" smtClean="0">
              <a:latin typeface="+mj-lt"/>
            </a:endParaRPr>
          </a:p>
          <a:p>
            <a:pPr lvl="1"/>
            <a:r>
              <a:rPr lang="en-US" b="1" dirty="0" smtClean="0">
                <a:solidFill>
                  <a:srgbClr val="FF0000"/>
                </a:solidFill>
                <a:latin typeface="+mj-lt"/>
              </a:rPr>
              <a:t>Acetate</a:t>
            </a:r>
            <a:r>
              <a:rPr lang="en-US" dirty="0" smtClean="0">
                <a:solidFill>
                  <a:srgbClr val="FF0000"/>
                </a:solidFill>
                <a:latin typeface="+mj-lt"/>
              </a:rPr>
              <a:t> is a type of plastic used in photographic film and overhead transparencies. If the acetate strip is rubbed with a paper towel, electrons move from the paper towel onto the acetate strip.</a:t>
            </a:r>
            <a:endParaRPr lang="en-US" b="1"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Friction and Static Charge</a:t>
            </a:r>
            <a:endParaRPr lang="en-US" dirty="0">
              <a:solidFill>
                <a:srgbClr val="FF0000"/>
              </a:solidFill>
            </a:endParaRPr>
          </a:p>
        </p:txBody>
      </p:sp>
      <p:sp>
        <p:nvSpPr>
          <p:cNvPr id="3" name="Content Placeholder 2"/>
          <p:cNvSpPr>
            <a:spLocks noGrp="1"/>
          </p:cNvSpPr>
          <p:nvPr>
            <p:ph idx="1"/>
          </p:nvPr>
        </p:nvSpPr>
        <p:spPr>
          <a:xfrm>
            <a:off x="457200" y="1935480"/>
            <a:ext cx="8229600" cy="1722120"/>
          </a:xfrm>
        </p:spPr>
        <p:txBody>
          <a:bodyPr>
            <a:normAutofit/>
          </a:bodyPr>
          <a:lstStyle/>
          <a:p>
            <a:pPr lvl="1"/>
            <a:endParaRPr lang="en-US" dirty="0" smtClean="0">
              <a:latin typeface="+mj-lt"/>
            </a:endParaRPr>
          </a:p>
          <a:p>
            <a:pPr lvl="1"/>
            <a:r>
              <a:rPr lang="en-US" dirty="0" smtClean="0">
                <a:solidFill>
                  <a:srgbClr val="FF0000"/>
                </a:solidFill>
                <a:latin typeface="+mj-lt"/>
              </a:rPr>
              <a:t>The acetate strip will now have more electrons so its charge is now negative. The paper towel has less electrons so its charge is now positive.</a:t>
            </a:r>
          </a:p>
        </p:txBody>
      </p:sp>
      <p:pic>
        <p:nvPicPr>
          <p:cNvPr id="1026" name="Picture 2" descr="C:\Documents and Settings\rkennedy\Desktop\acetate and paper towel.bmp"/>
          <p:cNvPicPr>
            <a:picLocks noChangeAspect="1" noChangeArrowheads="1"/>
          </p:cNvPicPr>
          <p:nvPr/>
        </p:nvPicPr>
        <p:blipFill>
          <a:blip r:embed="rId2" cstate="print"/>
          <a:srcRect/>
          <a:stretch>
            <a:fillRect/>
          </a:stretch>
        </p:blipFill>
        <p:spPr bwMode="auto">
          <a:xfrm>
            <a:off x="1371600" y="3581399"/>
            <a:ext cx="6324600" cy="30480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8456</TotalTime>
  <Words>1047</Words>
  <Application>Microsoft Office PowerPoint</Application>
  <PresentationFormat>On-screen Show (4:3)</PresentationFormat>
  <Paragraphs>128</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Chapter 7</vt:lpstr>
      <vt:lpstr>ELECTRICITY is everywhere!</vt:lpstr>
      <vt:lpstr>Electricity</vt:lpstr>
      <vt:lpstr>Small Review from Unit 1</vt:lpstr>
      <vt:lpstr>Charges on objects can change</vt:lpstr>
      <vt:lpstr>Charges on objects can change</vt:lpstr>
      <vt:lpstr>Charges on objects can change</vt:lpstr>
      <vt:lpstr>Friction and Static Charge</vt:lpstr>
      <vt:lpstr>Friction and Static Charge</vt:lpstr>
      <vt:lpstr>Conductors/insulators</vt:lpstr>
      <vt:lpstr>Removal of Static Charge</vt:lpstr>
      <vt:lpstr>John Travoltage</vt:lpstr>
      <vt:lpstr>Measuring Charge</vt:lpstr>
      <vt:lpstr>Measuring Charge</vt:lpstr>
      <vt:lpstr>Generating Static Charge</vt:lpstr>
      <vt:lpstr> Technologies that developed from static electricity</vt:lpstr>
      <vt:lpstr> Technologies that developed from static electricity, cont’d</vt:lpstr>
      <vt:lpstr> Technologies that developed from static electricity, cont’d</vt:lpstr>
      <vt:lpstr> Technologies that developed from static electricity, cont’d</vt:lpstr>
      <vt:lpstr>Careers related to Static Electricity</vt:lpstr>
      <vt:lpstr>Section 7.1 Questions</vt:lpstr>
      <vt:lpstr>Section 7.2 Electric Force (Cont)</vt:lpstr>
      <vt:lpstr>Laws of Electric Charges</vt:lpstr>
    </vt:vector>
  </TitlesOfParts>
  <Company>Western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creator>celliott</dc:creator>
  <cp:lastModifiedBy>admin</cp:lastModifiedBy>
  <cp:revision>110</cp:revision>
  <dcterms:created xsi:type="dcterms:W3CDTF">2009-09-07T19:57:17Z</dcterms:created>
  <dcterms:modified xsi:type="dcterms:W3CDTF">2015-02-11T15:56:07Z</dcterms:modified>
</cp:coreProperties>
</file>